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05" r:id="rId2"/>
    <p:sldId id="876" r:id="rId3"/>
    <p:sldId id="877" r:id="rId4"/>
    <p:sldId id="857" r:id="rId5"/>
    <p:sldId id="878" r:id="rId6"/>
    <p:sldId id="879" r:id="rId7"/>
    <p:sldId id="880" r:id="rId8"/>
    <p:sldId id="735" r:id="rId9"/>
    <p:sldId id="881" r:id="rId10"/>
    <p:sldId id="882" r:id="rId11"/>
    <p:sldId id="883" r:id="rId12"/>
    <p:sldId id="885" r:id="rId13"/>
    <p:sldId id="884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76" autoAdjust="0"/>
    <p:restoredTop sz="94660"/>
  </p:normalViewPr>
  <p:slideViewPr>
    <p:cSldViewPr snapToGrid="0">
      <p:cViewPr>
        <p:scale>
          <a:sx n="125" d="100"/>
          <a:sy n="125" d="100"/>
        </p:scale>
        <p:origin x="456" y="-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BAFCC-81DA-44B5-A176-2A69A3471F56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D754A-B3AD-44EB-A6B1-317306A466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9040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3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1</a:t>
            </a:r>
          </a:p>
          <a:p>
            <a:pPr algn="l"/>
            <a:r>
              <a:rPr lang="fr-FR" dirty="0" smtClean="0">
                <a:solidFill>
                  <a:srgbClr val="00B050"/>
                </a:solidFill>
              </a:rPr>
              <a:t>	</a:t>
            </a:r>
            <a:r>
              <a:rPr lang="fr-FR" dirty="0" smtClean="0"/>
              <a:t>Vous voyez les quatre jeux. Quelle a été la carte d’entame ? Quelle a été la carte fournie pas Est ? Combien la défense réalise-t-elle de levées dans la couleur ?</a:t>
            </a:r>
          </a:p>
          <a:p>
            <a:pPr algn="l"/>
            <a:endParaRPr lang="fr-FR" dirty="0">
              <a:solidFill>
                <a:srgbClr val="00B050"/>
              </a:solidFill>
            </a:endParaRPr>
          </a:p>
          <a:p>
            <a:pPr algn="l"/>
            <a:endParaRPr lang="fr-FR" dirty="0" smtClean="0">
              <a:solidFill>
                <a:srgbClr val="00B050"/>
              </a:solidFill>
            </a:endParaRPr>
          </a:p>
          <a:p>
            <a:pPr algn="l"/>
            <a:endParaRPr lang="fr-FR" dirty="0">
              <a:solidFill>
                <a:srgbClr val="00B050"/>
              </a:solidFill>
            </a:endParaRPr>
          </a:p>
          <a:p>
            <a:pPr algn="l"/>
            <a:endParaRPr lang="fr-FR" dirty="0" smtClean="0">
              <a:solidFill>
                <a:srgbClr val="00B050"/>
              </a:solidFill>
            </a:endParaRPr>
          </a:p>
          <a:p>
            <a:pPr algn="l"/>
            <a:endParaRPr lang="fr-FR" dirty="0">
              <a:solidFill>
                <a:srgbClr val="00B050"/>
              </a:solidFill>
            </a:endParaRPr>
          </a:p>
          <a:p>
            <a:pPr algn="l"/>
            <a:r>
              <a:rPr lang="fr-FR" b="1" dirty="0" smtClean="0"/>
              <a:t/>
            </a:r>
            <a:br>
              <a:rPr lang="fr-FR" b="1" dirty="0" smtClean="0"/>
            </a:br>
            <a:endParaRPr lang="fr-FR" b="1" dirty="0" smtClean="0"/>
          </a:p>
          <a:p>
            <a:pPr algn="l"/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374704" y="2312899"/>
            <a:ext cx="2834052" cy="1006308"/>
            <a:chOff x="1730919" y="1086089"/>
            <a:chExt cx="2834052" cy="1006308"/>
          </a:xfrm>
        </p:grpSpPr>
        <p:sp>
          <p:nvSpPr>
            <p:cNvPr id="10" name="Rectangle à coins arrondis 9"/>
            <p:cNvSpPr/>
            <p:nvPr/>
          </p:nvSpPr>
          <p:spPr>
            <a:xfrm>
              <a:off x="2696333" y="1086089"/>
              <a:ext cx="1200248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 9 7</a:t>
              </a:r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2696333" y="1757881"/>
              <a:ext cx="1200248" cy="3345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6 5 2</a:t>
              </a:r>
            </a:p>
          </p:txBody>
        </p:sp>
        <p:sp>
          <p:nvSpPr>
            <p:cNvPr id="12" name="Rectangle à coins arrondis 11"/>
            <p:cNvSpPr/>
            <p:nvPr/>
          </p:nvSpPr>
          <p:spPr>
            <a:xfrm>
              <a:off x="3144951" y="1442225"/>
              <a:ext cx="303013" cy="291857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/>
                <a:t>1</a:t>
              </a:r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1730919" y="1424745"/>
              <a:ext cx="1391807" cy="3235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D 3</a:t>
              </a:r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3470189" y="1421985"/>
              <a:ext cx="1094782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10 8 4</a:t>
              </a:r>
            </a:p>
          </p:txBody>
        </p:sp>
      </p:grpSp>
      <p:sp>
        <p:nvSpPr>
          <p:cNvPr id="24" name="ZoneTexte 23"/>
          <p:cNvSpPr txBox="1"/>
          <p:nvPr/>
        </p:nvSpPr>
        <p:spPr>
          <a:xfrm>
            <a:off x="3352800" y="2071337"/>
            <a:ext cx="83915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Ouest entame de l’As, sa tête de séquence.</a:t>
            </a:r>
          </a:p>
          <a:p>
            <a:r>
              <a:rPr lang="fr-FR" sz="2400" dirty="0" smtClean="0"/>
              <a:t>Après avoir joué ses trois cartes maîtresses, Ouest est le seul à posséder encore une carte de la couleur et réalise une quatrième levée avec le 3.</a:t>
            </a:r>
            <a:endParaRPr lang="fr-FR" sz="2400" dirty="0"/>
          </a:p>
        </p:txBody>
      </p:sp>
      <p:grpSp>
        <p:nvGrpSpPr>
          <p:cNvPr id="25" name="Groupe 24"/>
          <p:cNvGrpSpPr/>
          <p:nvPr/>
        </p:nvGrpSpPr>
        <p:grpSpPr>
          <a:xfrm>
            <a:off x="374704" y="3846441"/>
            <a:ext cx="2834052" cy="1006308"/>
            <a:chOff x="1730919" y="1086089"/>
            <a:chExt cx="2834052" cy="1006308"/>
          </a:xfrm>
        </p:grpSpPr>
        <p:sp>
          <p:nvSpPr>
            <p:cNvPr id="26" name="Rectangle à coins arrondis 25"/>
            <p:cNvSpPr/>
            <p:nvPr/>
          </p:nvSpPr>
          <p:spPr>
            <a:xfrm>
              <a:off x="2696333" y="1086089"/>
              <a:ext cx="1200248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 10 8</a:t>
              </a:r>
            </a:p>
          </p:txBody>
        </p:sp>
        <p:sp>
          <p:nvSpPr>
            <p:cNvPr id="27" name="Rectangle à coins arrondis 26"/>
            <p:cNvSpPr/>
            <p:nvPr/>
          </p:nvSpPr>
          <p:spPr>
            <a:xfrm>
              <a:off x="2696333" y="1757881"/>
              <a:ext cx="1200248" cy="3345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9 7 4</a:t>
              </a:r>
            </a:p>
          </p:txBody>
        </p:sp>
        <p:sp>
          <p:nvSpPr>
            <p:cNvPr id="28" name="Rectangle à coins arrondis 27"/>
            <p:cNvSpPr/>
            <p:nvPr/>
          </p:nvSpPr>
          <p:spPr>
            <a:xfrm>
              <a:off x="3144951" y="1442225"/>
              <a:ext cx="303013" cy="291857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2</a:t>
              </a:r>
              <a:endParaRPr lang="fr-FR" sz="2400" b="1" dirty="0"/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1730919" y="1424745"/>
              <a:ext cx="1391807" cy="3235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D 3 2</a:t>
              </a:r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3470189" y="1421985"/>
              <a:ext cx="1094782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6 5</a:t>
              </a:r>
            </a:p>
          </p:txBody>
        </p:sp>
      </p:grpSp>
      <p:sp>
        <p:nvSpPr>
          <p:cNvPr id="31" name="ZoneTexte 30"/>
          <p:cNvSpPr txBox="1"/>
          <p:nvPr/>
        </p:nvSpPr>
        <p:spPr>
          <a:xfrm>
            <a:off x="3352800" y="3746727"/>
            <a:ext cx="8391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Ouest entame de l’As, sa tête de </a:t>
            </a:r>
            <a:r>
              <a:rPr lang="fr-FR" sz="2400" dirty="0" smtClean="0"/>
              <a:t>séquence.</a:t>
            </a:r>
          </a:p>
          <a:p>
            <a:r>
              <a:rPr lang="fr-FR" sz="2400" dirty="0" smtClean="0"/>
              <a:t>Après </a:t>
            </a:r>
            <a:r>
              <a:rPr lang="fr-FR" sz="2400" dirty="0"/>
              <a:t>avoir joué ses trois cartes maîtresses, Ouest réalise deux levées de longueur.</a:t>
            </a:r>
          </a:p>
        </p:txBody>
      </p:sp>
      <p:grpSp>
        <p:nvGrpSpPr>
          <p:cNvPr id="32" name="Groupe 31"/>
          <p:cNvGrpSpPr/>
          <p:nvPr/>
        </p:nvGrpSpPr>
        <p:grpSpPr>
          <a:xfrm>
            <a:off x="374704" y="5390907"/>
            <a:ext cx="2834052" cy="1006308"/>
            <a:chOff x="1730919" y="1086089"/>
            <a:chExt cx="2834052" cy="1006308"/>
          </a:xfrm>
        </p:grpSpPr>
        <p:sp>
          <p:nvSpPr>
            <p:cNvPr id="33" name="Rectangle à coins arrondis 32"/>
            <p:cNvSpPr/>
            <p:nvPr/>
          </p:nvSpPr>
          <p:spPr>
            <a:xfrm>
              <a:off x="2696333" y="1086089"/>
              <a:ext cx="1200248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10 9 8</a:t>
              </a:r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2696333" y="1757881"/>
              <a:ext cx="1200248" cy="3345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 7 6</a:t>
              </a: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3144951" y="1442225"/>
              <a:ext cx="303013" cy="291857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3</a:t>
              </a:r>
              <a:endParaRPr lang="fr-FR" sz="2400" b="1" dirty="0"/>
            </a:p>
          </p:txBody>
        </p:sp>
        <p:sp>
          <p:nvSpPr>
            <p:cNvPr id="36" name="Rectangle à coins arrondis 35"/>
            <p:cNvSpPr/>
            <p:nvPr/>
          </p:nvSpPr>
          <p:spPr>
            <a:xfrm>
              <a:off x="1730919" y="1424745"/>
              <a:ext cx="1391807" cy="3235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D 4 3</a:t>
              </a:r>
            </a:p>
          </p:txBody>
        </p:sp>
        <p:sp>
          <p:nvSpPr>
            <p:cNvPr id="37" name="Rectangle à coins arrondis 36"/>
            <p:cNvSpPr/>
            <p:nvPr/>
          </p:nvSpPr>
          <p:spPr>
            <a:xfrm>
              <a:off x="3470189" y="1421985"/>
              <a:ext cx="1094782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5 2</a:t>
              </a:r>
            </a:p>
          </p:txBody>
        </p:sp>
      </p:grpSp>
      <p:sp>
        <p:nvSpPr>
          <p:cNvPr id="38" name="ZoneTexte 37"/>
          <p:cNvSpPr txBox="1"/>
          <p:nvPr/>
        </p:nvSpPr>
        <p:spPr>
          <a:xfrm>
            <a:off x="3352800" y="5149345"/>
            <a:ext cx="8391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Ouest entame du 3, sa quatrième meilleure. </a:t>
            </a:r>
            <a:endParaRPr lang="fr-FR" sz="2400" dirty="0" smtClean="0"/>
          </a:p>
          <a:p>
            <a:r>
              <a:rPr lang="fr-FR" sz="2400" dirty="0" smtClean="0"/>
              <a:t>Est </a:t>
            </a:r>
            <a:r>
              <a:rPr lang="fr-FR" sz="2400" dirty="0"/>
              <a:t>fournit l’As et rejoue la couleur. </a:t>
            </a:r>
            <a:endParaRPr lang="fr-FR" sz="2400" dirty="0" smtClean="0"/>
          </a:p>
          <a:p>
            <a:r>
              <a:rPr lang="fr-FR" sz="2400" dirty="0" smtClean="0"/>
              <a:t>Ouest </a:t>
            </a:r>
            <a:r>
              <a:rPr lang="fr-FR" sz="2400" dirty="0"/>
              <a:t>réalisera le Roi, la Dame et une levée de longueur avec le 4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40" name="Ellipse 39"/>
          <p:cNvSpPr/>
          <p:nvPr/>
        </p:nvSpPr>
        <p:spPr>
          <a:xfrm>
            <a:off x="575760" y="2685402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/>
          <p:nvPr/>
        </p:nvSpPr>
        <p:spPr>
          <a:xfrm>
            <a:off x="2842114" y="2685402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/>
          <p:nvPr/>
        </p:nvSpPr>
        <p:spPr>
          <a:xfrm>
            <a:off x="484555" y="4218943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/>
          <p:nvPr/>
        </p:nvSpPr>
        <p:spPr>
          <a:xfrm>
            <a:off x="2419088" y="4228643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/>
          <p:nvPr/>
        </p:nvSpPr>
        <p:spPr>
          <a:xfrm>
            <a:off x="1322296" y="5766113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/>
          <p:nvPr/>
        </p:nvSpPr>
        <p:spPr>
          <a:xfrm>
            <a:off x="2305476" y="5758678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5787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ous-titre 2"/>
          <p:cNvSpPr txBox="1">
            <a:spLocks/>
          </p:cNvSpPr>
          <p:nvPr/>
        </p:nvSpPr>
        <p:spPr>
          <a:xfrm>
            <a:off x="275967" y="848498"/>
            <a:ext cx="11640065" cy="5782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/>
              <a:t>Affranchir sa couleur longue en défense</a:t>
            </a:r>
          </a:p>
          <a:p>
            <a:pPr algn="l"/>
            <a:r>
              <a:rPr lang="fr-FR" dirty="0" smtClean="0"/>
              <a:t>	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3</a:t>
            </a:r>
            <a:endParaRPr lang="fr-FR" sz="4000" dirty="0">
              <a:latin typeface="+mn-lt"/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371475" y="2807837"/>
            <a:ext cx="1711026" cy="14047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D V 8 5 4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8 2</a:t>
            </a:r>
            <a:br>
              <a:rPr lang="fr-FR" sz="2400" b="1" dirty="0" smtClean="0">
                <a:solidFill>
                  <a:schemeClr val="tx1"/>
                </a:solidFill>
              </a:rPr>
            </a:b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9 6 3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9 7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346635" y="2820374"/>
            <a:ext cx="1854015" cy="14047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6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9 6 4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10 7 2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R D 10 5 4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1899031" y="1464319"/>
            <a:ext cx="1631074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10 9 3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D 7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5 4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8 6 3 2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1892963" y="4180946"/>
            <a:ext cx="1643210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7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V 10 5 3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D V 8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V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2160438" y="2950946"/>
            <a:ext cx="1108260" cy="1143615"/>
          </a:xfrm>
          <a:prstGeom prst="roundRect">
            <a:avLst/>
          </a:prstGeom>
          <a:ln w="381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13" name="ZoneTexte 12"/>
          <p:cNvSpPr txBox="1"/>
          <p:nvPr/>
        </p:nvSpPr>
        <p:spPr>
          <a:xfrm>
            <a:off x="447675" y="1687454"/>
            <a:ext cx="13049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Contrat</a:t>
            </a:r>
          </a:p>
          <a:p>
            <a:pPr algn="ctr"/>
            <a:r>
              <a:rPr lang="fr-FR" sz="2400" dirty="0" smtClean="0"/>
              <a:t>3SA</a:t>
            </a:r>
            <a:endParaRPr lang="fr-FR" sz="2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5334000" y="1318122"/>
            <a:ext cx="633412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b="1" dirty="0" smtClean="0"/>
              <a:t>Potentiel du déclarant</a:t>
            </a:r>
          </a:p>
          <a:p>
            <a:endParaRPr lang="fr-FR" sz="2400" b="1" dirty="0" smtClean="0"/>
          </a:p>
          <a:p>
            <a:endParaRPr lang="fr-FR" sz="2400" b="1" dirty="0"/>
          </a:p>
          <a:p>
            <a:endParaRPr lang="fr-FR" sz="2400" b="1" dirty="0" smtClean="0"/>
          </a:p>
          <a:p>
            <a:endParaRPr lang="fr-FR" sz="2400" b="1" dirty="0"/>
          </a:p>
          <a:p>
            <a:endParaRPr lang="fr-FR" sz="24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b="1" dirty="0"/>
              <a:t>Potentiel </a:t>
            </a:r>
            <a:r>
              <a:rPr lang="fr-FR" sz="2400" b="1" dirty="0" smtClean="0"/>
              <a:t>de la défense</a:t>
            </a:r>
            <a:endParaRPr lang="fr-FR" sz="2400" b="1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5374416" y="1798152"/>
            <a:ext cx="676275" cy="304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à</a:t>
            </a:r>
            <a:r>
              <a:rPr lang="fr-FR" sz="2400" dirty="0" smtClean="0"/>
              <a:t> </a:t>
            </a:r>
            <a:r>
              <a:rPr lang="fr-FR" sz="2400" dirty="0">
                <a:solidFill>
                  <a:schemeClr val="tx1"/>
                </a:solidFill>
              </a:rPr>
              <a:t>♠</a:t>
            </a:r>
            <a:r>
              <a:rPr lang="fr-FR" sz="2400" dirty="0" smtClean="0"/>
              <a:t> </a:t>
            </a:r>
            <a:endParaRPr lang="fr-FR" sz="2400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6203090" y="1798152"/>
            <a:ext cx="3417160" cy="304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une carte maîtresse</a:t>
            </a:r>
            <a:endParaRPr lang="fr-FR" sz="2400" dirty="0"/>
          </a:p>
        </p:txBody>
      </p:sp>
      <p:sp>
        <p:nvSpPr>
          <p:cNvPr id="17" name="Rectangle à coins arrondis 16"/>
          <p:cNvSpPr/>
          <p:nvPr/>
        </p:nvSpPr>
        <p:spPr>
          <a:xfrm>
            <a:off x="5376674" y="2143356"/>
            <a:ext cx="676275" cy="304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à</a:t>
            </a:r>
            <a:r>
              <a:rPr lang="fr-FR" sz="2400" dirty="0" smtClean="0"/>
              <a:t> </a:t>
            </a:r>
            <a:r>
              <a:rPr lang="fr-FR" sz="2400" dirty="0">
                <a:solidFill>
                  <a:srgbClr val="FF0000"/>
                </a:solidFill>
              </a:rPr>
              <a:t>♥</a:t>
            </a:r>
            <a:r>
              <a:rPr lang="fr-FR" sz="2400" dirty="0" smtClean="0"/>
              <a:t> </a:t>
            </a:r>
            <a:endParaRPr lang="fr-FR" sz="2400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6205348" y="2143356"/>
            <a:ext cx="4331559" cy="304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t</a:t>
            </a:r>
            <a:r>
              <a:rPr lang="fr-FR" sz="2400" dirty="0" smtClean="0">
                <a:solidFill>
                  <a:schemeClr val="tx1"/>
                </a:solidFill>
              </a:rPr>
              <a:t>rois levées d’affranchissement</a:t>
            </a:r>
            <a:endParaRPr lang="fr-FR" sz="2400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376731" y="2488479"/>
            <a:ext cx="676275" cy="304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à</a:t>
            </a:r>
            <a:r>
              <a:rPr lang="fr-FR" sz="2400" dirty="0" smtClean="0"/>
              <a:t> </a:t>
            </a:r>
            <a:r>
              <a:rPr lang="fr-FR" sz="2400" dirty="0">
                <a:solidFill>
                  <a:srgbClr val="FFC000"/>
                </a:solidFill>
              </a:rPr>
              <a:t>♦</a:t>
            </a:r>
            <a:r>
              <a:rPr lang="fr-FR" sz="2400" dirty="0" smtClean="0"/>
              <a:t> </a:t>
            </a:r>
            <a:endParaRPr lang="fr-FR" sz="2400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6205406" y="2488479"/>
            <a:ext cx="3414844" cy="304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quatre cartes maîtresses</a:t>
            </a:r>
            <a:endParaRPr lang="fr-FR" sz="2400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5376732" y="2828863"/>
            <a:ext cx="676275" cy="304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à</a:t>
            </a:r>
            <a:r>
              <a:rPr lang="fr-FR" sz="2400" dirty="0" smtClean="0"/>
              <a:t> </a:t>
            </a:r>
            <a:r>
              <a:rPr lang="fr-FR" sz="2400" dirty="0">
                <a:solidFill>
                  <a:srgbClr val="00B050"/>
                </a:solidFill>
              </a:rPr>
              <a:t>♣</a:t>
            </a:r>
            <a:r>
              <a:rPr lang="fr-FR" sz="2400" dirty="0" smtClean="0"/>
              <a:t> </a:t>
            </a:r>
            <a:endParaRPr lang="fr-FR" sz="2400" dirty="0"/>
          </a:p>
        </p:txBody>
      </p:sp>
      <p:sp>
        <p:nvSpPr>
          <p:cNvPr id="22" name="Rectangle à coins arrondis 21"/>
          <p:cNvSpPr/>
          <p:nvPr/>
        </p:nvSpPr>
        <p:spPr>
          <a:xfrm>
            <a:off x="6205406" y="2828863"/>
            <a:ext cx="3414844" cy="304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une carte maîtresse</a:t>
            </a:r>
            <a:endParaRPr lang="fr-FR" sz="2400" dirty="0"/>
          </a:p>
        </p:txBody>
      </p:sp>
      <p:sp>
        <p:nvSpPr>
          <p:cNvPr id="23" name="Rectangle à coins arrondis 22"/>
          <p:cNvSpPr/>
          <p:nvPr/>
        </p:nvSpPr>
        <p:spPr>
          <a:xfrm>
            <a:off x="5374416" y="3246482"/>
            <a:ext cx="1090367" cy="304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total</a:t>
            </a:r>
            <a:endParaRPr lang="fr-FR" sz="2400" b="1" dirty="0"/>
          </a:p>
        </p:txBody>
      </p:sp>
      <p:sp>
        <p:nvSpPr>
          <p:cNvPr id="24" name="Rectangle à coins arrondis 23"/>
          <p:cNvSpPr/>
          <p:nvPr/>
        </p:nvSpPr>
        <p:spPr>
          <a:xfrm>
            <a:off x="6617183" y="3246482"/>
            <a:ext cx="1969318" cy="304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neuf levées</a:t>
            </a:r>
            <a:endParaRPr lang="fr-FR" sz="2400" b="1" dirty="0"/>
          </a:p>
        </p:txBody>
      </p:sp>
      <p:sp>
        <p:nvSpPr>
          <p:cNvPr id="25" name="Rectangle à coins arrondis 24"/>
          <p:cNvSpPr/>
          <p:nvPr/>
        </p:nvSpPr>
        <p:spPr>
          <a:xfrm>
            <a:off x="5374416" y="4151775"/>
            <a:ext cx="676275" cy="304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à</a:t>
            </a:r>
            <a:r>
              <a:rPr lang="fr-FR" sz="2400" dirty="0" smtClean="0"/>
              <a:t> </a:t>
            </a:r>
            <a:r>
              <a:rPr lang="fr-FR" sz="2400" dirty="0">
                <a:solidFill>
                  <a:schemeClr val="tx1"/>
                </a:solidFill>
              </a:rPr>
              <a:t>♠</a:t>
            </a:r>
            <a:r>
              <a:rPr lang="fr-FR" sz="2400" dirty="0" smtClean="0"/>
              <a:t> </a:t>
            </a:r>
            <a:endParaRPr lang="fr-FR" sz="2400" dirty="0"/>
          </a:p>
        </p:txBody>
      </p:sp>
      <p:sp>
        <p:nvSpPr>
          <p:cNvPr id="26" name="Rectangle à coins arrondis 25"/>
          <p:cNvSpPr/>
          <p:nvPr/>
        </p:nvSpPr>
        <p:spPr>
          <a:xfrm>
            <a:off x="6203091" y="3958897"/>
            <a:ext cx="5617435" cy="6908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d</a:t>
            </a:r>
            <a:r>
              <a:rPr lang="fr-FR" sz="2400" dirty="0" smtClean="0">
                <a:solidFill>
                  <a:schemeClr val="tx1"/>
                </a:solidFill>
              </a:rPr>
              <a:t>eux levées d’honneurs d’affranchissement</a:t>
            </a:r>
          </a:p>
          <a:p>
            <a:r>
              <a:rPr lang="fr-FR" sz="2400" dirty="0">
                <a:solidFill>
                  <a:schemeClr val="tx1"/>
                </a:solidFill>
              </a:rPr>
              <a:t>d</a:t>
            </a:r>
            <a:r>
              <a:rPr lang="fr-FR" sz="2400" dirty="0" smtClean="0">
                <a:solidFill>
                  <a:schemeClr val="tx1"/>
                </a:solidFill>
              </a:rPr>
              <a:t>eux levées de longueur avec le résidu 3-3 </a:t>
            </a:r>
            <a:endParaRPr lang="fr-FR" sz="2400" dirty="0"/>
          </a:p>
        </p:txBody>
      </p:sp>
      <p:sp>
        <p:nvSpPr>
          <p:cNvPr id="27" name="Rectangle à coins arrondis 26"/>
          <p:cNvSpPr/>
          <p:nvPr/>
        </p:nvSpPr>
        <p:spPr>
          <a:xfrm>
            <a:off x="5376675" y="4732239"/>
            <a:ext cx="676275" cy="304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à</a:t>
            </a:r>
            <a:r>
              <a:rPr lang="fr-FR" sz="2400" dirty="0" smtClean="0"/>
              <a:t> </a:t>
            </a:r>
            <a:r>
              <a:rPr lang="fr-FR" sz="2400" dirty="0">
                <a:solidFill>
                  <a:srgbClr val="FF0000"/>
                </a:solidFill>
              </a:rPr>
              <a:t>♥</a:t>
            </a:r>
            <a:r>
              <a:rPr lang="fr-FR" sz="2400" dirty="0" smtClean="0"/>
              <a:t> </a:t>
            </a:r>
            <a:endParaRPr lang="fr-FR" sz="2400" dirty="0"/>
          </a:p>
        </p:txBody>
      </p:sp>
      <p:sp>
        <p:nvSpPr>
          <p:cNvPr id="28" name="Rectangle à coins arrondis 27"/>
          <p:cNvSpPr/>
          <p:nvPr/>
        </p:nvSpPr>
        <p:spPr>
          <a:xfrm>
            <a:off x="6205349" y="4732239"/>
            <a:ext cx="4331559" cy="304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une carte maîtresse</a:t>
            </a:r>
            <a:endParaRPr lang="fr-FR" sz="2400" dirty="0"/>
          </a:p>
        </p:txBody>
      </p:sp>
      <p:sp>
        <p:nvSpPr>
          <p:cNvPr id="33" name="Rectangle à coins arrondis 32"/>
          <p:cNvSpPr/>
          <p:nvPr/>
        </p:nvSpPr>
        <p:spPr>
          <a:xfrm>
            <a:off x="5374417" y="5120483"/>
            <a:ext cx="1090367" cy="304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total</a:t>
            </a:r>
            <a:endParaRPr lang="fr-FR" sz="2400" b="1" dirty="0"/>
          </a:p>
        </p:txBody>
      </p:sp>
      <p:sp>
        <p:nvSpPr>
          <p:cNvPr id="34" name="Rectangle à coins arrondis 33"/>
          <p:cNvSpPr/>
          <p:nvPr/>
        </p:nvSpPr>
        <p:spPr>
          <a:xfrm>
            <a:off x="6617184" y="5120483"/>
            <a:ext cx="1969318" cy="304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c</a:t>
            </a:r>
            <a:r>
              <a:rPr lang="fr-FR" sz="2400" b="1" dirty="0" smtClean="0">
                <a:solidFill>
                  <a:schemeClr val="tx1"/>
                </a:solidFill>
              </a:rPr>
              <a:t>inq </a:t>
            </a:r>
            <a:r>
              <a:rPr lang="fr-FR" sz="2400" b="1" dirty="0" smtClean="0">
                <a:solidFill>
                  <a:schemeClr val="tx1"/>
                </a:solidFill>
              </a:rPr>
              <a:t>levées</a:t>
            </a:r>
            <a:endParaRPr lang="fr-FR" sz="2400" b="1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447675" y="5692955"/>
            <a:ext cx="11372851" cy="8748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Les deux camps ont le potentiel pour gagner leur contrat mais l’avantage de l’entame a permis à la défense de gagner la course à l’affranchissement</a:t>
            </a:r>
          </a:p>
        </p:txBody>
      </p:sp>
      <p:sp>
        <p:nvSpPr>
          <p:cNvPr id="29" name="Rectangle à coins arrondis 28"/>
          <p:cNvSpPr/>
          <p:nvPr/>
        </p:nvSpPr>
        <p:spPr>
          <a:xfrm>
            <a:off x="1899031" y="1462068"/>
            <a:ext cx="1631074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♠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10 9 3</a:t>
            </a:r>
          </a:p>
          <a:p>
            <a:r>
              <a:rPr lang="fr-FR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♥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 D 7</a:t>
            </a:r>
          </a:p>
          <a:p>
            <a:r>
              <a:rPr lang="fr-FR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♦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 5 4</a:t>
            </a:r>
          </a:p>
          <a:p>
            <a:r>
              <a:rPr lang="fr-FR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♣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8 6 3 2</a:t>
            </a:r>
            <a:endParaRPr lang="fr-FR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1886895" y="4185098"/>
            <a:ext cx="1643210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♠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 7 2</a:t>
            </a:r>
          </a:p>
          <a:p>
            <a:r>
              <a:rPr lang="fr-FR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♥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V 10 5 3</a:t>
            </a:r>
          </a:p>
          <a:p>
            <a:r>
              <a:rPr lang="fr-FR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♦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 D V 8</a:t>
            </a:r>
          </a:p>
          <a:p>
            <a:r>
              <a:rPr lang="fr-FR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♣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 V</a:t>
            </a:r>
            <a:endParaRPr lang="fr-FR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1899031" y="1462413"/>
            <a:ext cx="1631074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10 9 3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D 7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5 4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8 6 3 2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1886895" y="4180946"/>
            <a:ext cx="1643210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7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V 10 5 3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D V 8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V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873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0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3" grpId="0"/>
      <p:bldP spid="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3" grpId="0" animBg="1"/>
      <p:bldP spid="34" grpId="0" animBg="1"/>
      <p:bldP spid="12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ous-titre 2"/>
          <p:cNvSpPr txBox="1">
            <a:spLocks/>
          </p:cNvSpPr>
          <p:nvPr/>
        </p:nvSpPr>
        <p:spPr>
          <a:xfrm>
            <a:off x="275967" y="848498"/>
            <a:ext cx="11640065" cy="5782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/>
              <a:t>Attitude du partenaire de l’</a:t>
            </a:r>
            <a:r>
              <a:rPr lang="fr-FR" b="1" dirty="0" err="1" smtClean="0"/>
              <a:t>entameur</a:t>
            </a:r>
            <a:endParaRPr lang="fr-FR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b="1" dirty="0" smtClean="0"/>
              <a:t>Problème 1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b="1" dirty="0" smtClean="0"/>
              <a:t>Problème 2</a:t>
            </a:r>
            <a:endParaRPr lang="fr-FR" b="1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3</a:t>
            </a:r>
            <a:endParaRPr lang="fr-FR" sz="4000" dirty="0">
              <a:latin typeface="+mn-lt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4" name="Groupe 3"/>
          <p:cNvGrpSpPr/>
          <p:nvPr/>
        </p:nvGrpSpPr>
        <p:grpSpPr>
          <a:xfrm>
            <a:off x="275967" y="1969811"/>
            <a:ext cx="2834052" cy="1004130"/>
            <a:chOff x="275967" y="1969811"/>
            <a:chExt cx="2834052" cy="1004130"/>
          </a:xfrm>
        </p:grpSpPr>
        <p:sp>
          <p:nvSpPr>
            <p:cNvPr id="29" name="Rectangle à coins arrondis 28"/>
            <p:cNvSpPr/>
            <p:nvPr/>
          </p:nvSpPr>
          <p:spPr>
            <a:xfrm>
              <a:off x="1166634" y="1969811"/>
              <a:ext cx="1349741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7 4 3</a:t>
              </a:r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1166635" y="2639425"/>
              <a:ext cx="1349741" cy="3345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10</a:t>
              </a: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689999" y="2325947"/>
              <a:ext cx="303013" cy="291857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1</a:t>
              </a:r>
              <a:endParaRPr lang="fr-FR" sz="2400" b="1" dirty="0"/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275967" y="2308467"/>
              <a:ext cx="1391807" cy="3235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 9 6 5 2</a:t>
              </a: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2015237" y="2305707"/>
              <a:ext cx="1094782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D 8</a:t>
              </a:r>
            </a:p>
          </p:txBody>
        </p:sp>
      </p:grpSp>
      <p:sp>
        <p:nvSpPr>
          <p:cNvPr id="3" name="ZoneTexte 2"/>
          <p:cNvSpPr txBox="1"/>
          <p:nvPr/>
        </p:nvSpPr>
        <p:spPr>
          <a:xfrm>
            <a:off x="3259015" y="1617785"/>
            <a:ext cx="84953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Ouest entame du 5 </a:t>
            </a:r>
            <a:r>
              <a:rPr lang="fr-FR" sz="2400" dirty="0" smtClean="0"/>
              <a:t>de Pique pour </a:t>
            </a:r>
            <a:r>
              <a:rPr lang="fr-FR" sz="2400" dirty="0"/>
              <a:t>la Dame et l’As du déclarant</a:t>
            </a:r>
          </a:p>
          <a:p>
            <a:r>
              <a:rPr lang="fr-FR" sz="2400" dirty="0" smtClean="0"/>
              <a:t>Est reprend la main en cours de jeu</a:t>
            </a:r>
          </a:p>
          <a:p>
            <a:r>
              <a:rPr lang="fr-FR" sz="2400" dirty="0" smtClean="0"/>
              <a:t>Quelle carte doit-il jouer ? </a:t>
            </a:r>
          </a:p>
          <a:p>
            <a:r>
              <a:rPr lang="fr-FR" sz="2400" dirty="0" smtClean="0"/>
              <a:t>Pourquoi ?</a:t>
            </a:r>
            <a:endParaRPr lang="fr-FR" sz="2400" dirty="0"/>
          </a:p>
        </p:txBody>
      </p:sp>
      <p:sp>
        <p:nvSpPr>
          <p:cNvPr id="5" name="Ellipse 4"/>
          <p:cNvSpPr/>
          <p:nvPr/>
        </p:nvSpPr>
        <p:spPr>
          <a:xfrm>
            <a:off x="1098112" y="2338514"/>
            <a:ext cx="211576" cy="266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/>
          <p:cNvSpPr/>
          <p:nvPr/>
        </p:nvSpPr>
        <p:spPr>
          <a:xfrm>
            <a:off x="1957743" y="2004797"/>
            <a:ext cx="211576" cy="266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/>
          <p:cNvSpPr/>
          <p:nvPr/>
        </p:nvSpPr>
        <p:spPr>
          <a:xfrm>
            <a:off x="2450307" y="2336901"/>
            <a:ext cx="238124" cy="266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/>
          <p:nvPr/>
        </p:nvSpPr>
        <p:spPr>
          <a:xfrm>
            <a:off x="1523999" y="2684800"/>
            <a:ext cx="257175" cy="266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à coins arrondis 39"/>
          <p:cNvSpPr/>
          <p:nvPr/>
        </p:nvSpPr>
        <p:spPr>
          <a:xfrm>
            <a:off x="6774180" y="2402615"/>
            <a:ext cx="906780" cy="3505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l</a:t>
            </a:r>
            <a:r>
              <a:rPr lang="fr-FR" sz="2400" dirty="0" smtClean="0">
                <a:solidFill>
                  <a:schemeClr val="tx1"/>
                </a:solidFill>
              </a:rPr>
              <a:t>e Roi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4846320" y="2776262"/>
            <a:ext cx="4099560" cy="3505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p</a:t>
            </a:r>
            <a:r>
              <a:rPr lang="fr-FR" sz="2400" dirty="0" smtClean="0">
                <a:solidFill>
                  <a:schemeClr val="tx1"/>
                </a:solidFill>
              </a:rPr>
              <a:t>our ne pas bloquer la couleur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3" name="Rectangle à coins arrondis 42"/>
          <p:cNvSpPr/>
          <p:nvPr/>
        </p:nvSpPr>
        <p:spPr>
          <a:xfrm>
            <a:off x="1166634" y="1970103"/>
            <a:ext cx="1349741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7 4</a:t>
            </a:r>
          </a:p>
        </p:txBody>
      </p:sp>
      <p:sp>
        <p:nvSpPr>
          <p:cNvPr id="44" name="Rectangle à coins arrondis 43"/>
          <p:cNvSpPr/>
          <p:nvPr/>
        </p:nvSpPr>
        <p:spPr>
          <a:xfrm>
            <a:off x="2015237" y="2303932"/>
            <a:ext cx="1094782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 8</a:t>
            </a:r>
          </a:p>
        </p:txBody>
      </p:sp>
      <p:sp>
        <p:nvSpPr>
          <p:cNvPr id="45" name="Rectangle à coins arrondis 44"/>
          <p:cNvSpPr/>
          <p:nvPr/>
        </p:nvSpPr>
        <p:spPr>
          <a:xfrm>
            <a:off x="1169026" y="2640567"/>
            <a:ext cx="1349741" cy="3345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46" name="Rectangle à coins arrondis 45"/>
          <p:cNvSpPr/>
          <p:nvPr/>
        </p:nvSpPr>
        <p:spPr>
          <a:xfrm>
            <a:off x="275426" y="2307325"/>
            <a:ext cx="1391807" cy="3235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V 9 6 2</a:t>
            </a:r>
          </a:p>
        </p:txBody>
      </p:sp>
      <p:grpSp>
        <p:nvGrpSpPr>
          <p:cNvPr id="6" name="Groupe 5"/>
          <p:cNvGrpSpPr/>
          <p:nvPr/>
        </p:nvGrpSpPr>
        <p:grpSpPr>
          <a:xfrm>
            <a:off x="275967" y="4053829"/>
            <a:ext cx="2902420" cy="1004130"/>
            <a:chOff x="275967" y="4053829"/>
            <a:chExt cx="2902420" cy="1004130"/>
          </a:xfrm>
        </p:grpSpPr>
        <p:sp>
          <p:nvSpPr>
            <p:cNvPr id="47" name="Rectangle à coins arrondis 46"/>
            <p:cNvSpPr/>
            <p:nvPr/>
          </p:nvSpPr>
          <p:spPr>
            <a:xfrm>
              <a:off x="1166634" y="4053829"/>
              <a:ext cx="1349741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2</a:t>
              </a:r>
            </a:p>
          </p:txBody>
        </p:sp>
        <p:sp>
          <p:nvSpPr>
            <p:cNvPr id="48" name="Rectangle à coins arrondis 47"/>
            <p:cNvSpPr/>
            <p:nvPr/>
          </p:nvSpPr>
          <p:spPr>
            <a:xfrm>
              <a:off x="1166635" y="4723443"/>
              <a:ext cx="1349741" cy="3345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8 7 6</a:t>
              </a:r>
            </a:p>
          </p:txBody>
        </p:sp>
        <p:sp>
          <p:nvSpPr>
            <p:cNvPr id="49" name="Rectangle à coins arrondis 48"/>
            <p:cNvSpPr/>
            <p:nvPr/>
          </p:nvSpPr>
          <p:spPr>
            <a:xfrm>
              <a:off x="1760873" y="4409673"/>
              <a:ext cx="303013" cy="291857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2</a:t>
              </a:r>
              <a:endParaRPr lang="fr-FR" sz="2400" b="1" dirty="0"/>
            </a:p>
          </p:txBody>
        </p:sp>
        <p:sp>
          <p:nvSpPr>
            <p:cNvPr id="50" name="Rectangle à coins arrondis 49"/>
            <p:cNvSpPr/>
            <p:nvPr/>
          </p:nvSpPr>
          <p:spPr>
            <a:xfrm>
              <a:off x="275967" y="4392485"/>
              <a:ext cx="1465187" cy="3235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 10 9 4 3</a:t>
              </a:r>
            </a:p>
          </p:txBody>
        </p:sp>
        <p:sp>
          <p:nvSpPr>
            <p:cNvPr id="51" name="Rectangle à coins arrondis 50"/>
            <p:cNvSpPr/>
            <p:nvPr/>
          </p:nvSpPr>
          <p:spPr>
            <a:xfrm>
              <a:off x="2083605" y="4388928"/>
              <a:ext cx="1094782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D 5</a:t>
              </a:r>
            </a:p>
          </p:txBody>
        </p:sp>
      </p:grpSp>
      <p:sp>
        <p:nvSpPr>
          <p:cNvPr id="52" name="ZoneTexte 51"/>
          <p:cNvSpPr txBox="1"/>
          <p:nvPr/>
        </p:nvSpPr>
        <p:spPr>
          <a:xfrm>
            <a:off x="3322608" y="3769450"/>
            <a:ext cx="84953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Ouest entame du </a:t>
            </a:r>
            <a:r>
              <a:rPr lang="fr-FR" sz="2400" dirty="0" smtClean="0"/>
              <a:t>Valet et le mort fournit le 2</a:t>
            </a:r>
            <a:endParaRPr lang="fr-FR" sz="2400" dirty="0"/>
          </a:p>
          <a:p>
            <a:r>
              <a:rPr lang="fr-FR" sz="2400" dirty="0" smtClean="0"/>
              <a:t>Quelle carte doit jouer Est et pourquoi ?</a:t>
            </a:r>
          </a:p>
          <a:p>
            <a:endParaRPr lang="fr-FR" sz="2400" dirty="0" smtClean="0"/>
          </a:p>
          <a:p>
            <a:endParaRPr lang="fr-FR" sz="2400" dirty="0" smtClean="0"/>
          </a:p>
          <a:p>
            <a:r>
              <a:rPr lang="fr-FR" sz="2400" dirty="0" smtClean="0"/>
              <a:t>Et si le mort fournit l’As à la première levée ?</a:t>
            </a:r>
          </a:p>
          <a:p>
            <a:endParaRPr lang="fr-FR" sz="2400" dirty="0"/>
          </a:p>
        </p:txBody>
      </p:sp>
      <p:sp>
        <p:nvSpPr>
          <p:cNvPr id="53" name="Rectangle à coins arrondis 52"/>
          <p:cNvSpPr/>
          <p:nvPr/>
        </p:nvSpPr>
        <p:spPr>
          <a:xfrm>
            <a:off x="3453248" y="4554280"/>
            <a:ext cx="8301090" cy="7530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Le partenaire promet le 10 et le 9 et il faut surprendre de la Dame pour ne pas bloquer la couleur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4" name="Rectangle à coins arrondis 53"/>
          <p:cNvSpPr/>
          <p:nvPr/>
        </p:nvSpPr>
        <p:spPr>
          <a:xfrm>
            <a:off x="3453248" y="5709952"/>
            <a:ext cx="8301090" cy="7530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Là aussi, il faut jouer la Dame sous l’As pour ne pas bloquer la couleur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5" name="Ellipse 54"/>
          <p:cNvSpPr/>
          <p:nvPr/>
        </p:nvSpPr>
        <p:spPr>
          <a:xfrm>
            <a:off x="365493" y="4412335"/>
            <a:ext cx="238124" cy="266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Ellipse 55"/>
          <p:cNvSpPr/>
          <p:nvPr/>
        </p:nvSpPr>
        <p:spPr>
          <a:xfrm>
            <a:off x="1838681" y="4097431"/>
            <a:ext cx="238124" cy="266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llipse 56"/>
          <p:cNvSpPr/>
          <p:nvPr/>
        </p:nvSpPr>
        <p:spPr>
          <a:xfrm>
            <a:off x="2511934" y="4422240"/>
            <a:ext cx="238124" cy="266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Rectangle à coins arrondis 57"/>
          <p:cNvSpPr/>
          <p:nvPr/>
        </p:nvSpPr>
        <p:spPr>
          <a:xfrm>
            <a:off x="1163810" y="4059112"/>
            <a:ext cx="1349741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A 2</a:t>
            </a:r>
          </a:p>
        </p:txBody>
      </p:sp>
      <p:sp>
        <p:nvSpPr>
          <p:cNvPr id="59" name="Ellipse 58"/>
          <p:cNvSpPr/>
          <p:nvPr/>
        </p:nvSpPr>
        <p:spPr>
          <a:xfrm>
            <a:off x="1605772" y="4105210"/>
            <a:ext cx="238124" cy="266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/>
          <p:cNvSpPr/>
          <p:nvPr/>
        </p:nvSpPr>
        <p:spPr>
          <a:xfrm>
            <a:off x="2324504" y="2350554"/>
            <a:ext cx="238124" cy="266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Rectangle à coins arrondis 59"/>
          <p:cNvSpPr/>
          <p:nvPr/>
        </p:nvSpPr>
        <p:spPr>
          <a:xfrm>
            <a:off x="2083605" y="4388928"/>
            <a:ext cx="1094782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 D 5</a:t>
            </a:r>
          </a:p>
        </p:txBody>
      </p:sp>
      <p:sp>
        <p:nvSpPr>
          <p:cNvPr id="61" name="Ellipse 60"/>
          <p:cNvSpPr/>
          <p:nvPr/>
        </p:nvSpPr>
        <p:spPr>
          <a:xfrm>
            <a:off x="2501692" y="4429607"/>
            <a:ext cx="238124" cy="266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0074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6" grpId="0" animBg="1"/>
      <p:bldP spid="37" grpId="0" animBg="1"/>
      <p:bldP spid="39" grpId="0" animBg="1"/>
      <p:bldP spid="40" grpId="0" animBg="1"/>
      <p:bldP spid="41" grpId="0" animBg="1"/>
      <p:bldP spid="43" grpId="0" animBg="1"/>
      <p:bldP spid="44" grpId="0" animBg="1"/>
      <p:bldP spid="45" grpId="0" animBg="1"/>
      <p:bldP spid="46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38" grpId="0" animBg="1"/>
      <p:bldP spid="60" grpId="0" animBg="1"/>
      <p:bldP spid="6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ous-titre 2"/>
          <p:cNvSpPr txBox="1">
            <a:spLocks/>
          </p:cNvSpPr>
          <p:nvPr/>
        </p:nvSpPr>
        <p:spPr>
          <a:xfrm>
            <a:off x="275967" y="848498"/>
            <a:ext cx="11640065" cy="5782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/>
              <a:t>Attitude du partenaire de l’</a:t>
            </a:r>
            <a:r>
              <a:rPr lang="fr-FR" b="1" dirty="0" err="1" smtClean="0"/>
              <a:t>entameur</a:t>
            </a:r>
            <a:endParaRPr lang="fr-FR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b="1" dirty="0" smtClean="0"/>
              <a:t>Problème 3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b="1" dirty="0" smtClean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3</a:t>
            </a:r>
            <a:endParaRPr lang="fr-FR" sz="4000" dirty="0">
              <a:latin typeface="+mn-lt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6" name="Groupe 5"/>
          <p:cNvGrpSpPr/>
          <p:nvPr/>
        </p:nvGrpSpPr>
        <p:grpSpPr>
          <a:xfrm>
            <a:off x="275967" y="1969811"/>
            <a:ext cx="2892888" cy="1004130"/>
            <a:chOff x="275967" y="1969811"/>
            <a:chExt cx="2892888" cy="1004130"/>
          </a:xfrm>
        </p:grpSpPr>
        <p:sp>
          <p:nvSpPr>
            <p:cNvPr id="31" name="Rectangle à coins arrondis 30"/>
            <p:cNvSpPr/>
            <p:nvPr/>
          </p:nvSpPr>
          <p:spPr>
            <a:xfrm>
              <a:off x="1753138" y="2325655"/>
              <a:ext cx="303013" cy="291857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3</a:t>
              </a:r>
              <a:endParaRPr lang="fr-FR" sz="2400" b="1" dirty="0"/>
            </a:p>
          </p:txBody>
        </p:sp>
        <p:grpSp>
          <p:nvGrpSpPr>
            <p:cNvPr id="4" name="Groupe 3"/>
            <p:cNvGrpSpPr/>
            <p:nvPr/>
          </p:nvGrpSpPr>
          <p:grpSpPr>
            <a:xfrm>
              <a:off x="275967" y="1969811"/>
              <a:ext cx="2892888" cy="1004130"/>
              <a:chOff x="275967" y="1969811"/>
              <a:chExt cx="2892888" cy="1004130"/>
            </a:xfrm>
          </p:grpSpPr>
          <p:sp>
            <p:nvSpPr>
              <p:cNvPr id="29" name="Rectangle à coins arrondis 28"/>
              <p:cNvSpPr/>
              <p:nvPr/>
            </p:nvSpPr>
            <p:spPr>
              <a:xfrm>
                <a:off x="1166634" y="1969811"/>
                <a:ext cx="1349741" cy="334515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 smtClean="0">
                    <a:solidFill>
                      <a:schemeClr val="tx1"/>
                    </a:solidFill>
                  </a:rPr>
                  <a:t>A 6 3</a:t>
                </a:r>
              </a:p>
            </p:txBody>
          </p:sp>
          <p:sp>
            <p:nvSpPr>
              <p:cNvPr id="30" name="Rectangle à coins arrondis 29"/>
              <p:cNvSpPr/>
              <p:nvPr/>
            </p:nvSpPr>
            <p:spPr>
              <a:xfrm>
                <a:off x="1166635" y="2639425"/>
                <a:ext cx="1349741" cy="334516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 smtClean="0">
                    <a:solidFill>
                      <a:schemeClr val="tx1"/>
                    </a:solidFill>
                  </a:rPr>
                  <a:t>R 9</a:t>
                </a:r>
              </a:p>
            </p:txBody>
          </p:sp>
          <p:sp>
            <p:nvSpPr>
              <p:cNvPr id="32" name="Rectangle à coins arrondis 31"/>
              <p:cNvSpPr/>
              <p:nvPr/>
            </p:nvSpPr>
            <p:spPr>
              <a:xfrm>
                <a:off x="275967" y="2308467"/>
                <a:ext cx="1459249" cy="323591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 smtClean="0">
                    <a:solidFill>
                      <a:schemeClr val="tx1"/>
                    </a:solidFill>
                  </a:rPr>
                  <a:t>V 10 5 4 2</a:t>
                </a:r>
              </a:p>
            </p:txBody>
          </p:sp>
          <p:sp>
            <p:nvSpPr>
              <p:cNvPr id="35" name="Rectangle à coins arrondis 34"/>
              <p:cNvSpPr/>
              <p:nvPr/>
            </p:nvSpPr>
            <p:spPr>
              <a:xfrm>
                <a:off x="2074073" y="2310451"/>
                <a:ext cx="1094782" cy="334515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 smtClean="0">
                    <a:solidFill>
                      <a:schemeClr val="tx1"/>
                    </a:solidFill>
                  </a:rPr>
                  <a:t>D 8 7</a:t>
                </a:r>
              </a:p>
            </p:txBody>
          </p:sp>
        </p:grpSp>
      </p:grpSp>
      <p:sp>
        <p:nvSpPr>
          <p:cNvPr id="3" name="ZoneTexte 2"/>
          <p:cNvSpPr txBox="1"/>
          <p:nvPr/>
        </p:nvSpPr>
        <p:spPr>
          <a:xfrm>
            <a:off x="3259015" y="1617785"/>
            <a:ext cx="849532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Sur l’entame du 4, le mort met le 3</a:t>
            </a:r>
            <a:endParaRPr lang="fr-FR" sz="2400" dirty="0"/>
          </a:p>
          <a:p>
            <a:r>
              <a:rPr lang="fr-FR" sz="2400" dirty="0" smtClean="0"/>
              <a:t>Quelle carte doit fournir Est et pourquoi ?</a:t>
            </a:r>
          </a:p>
          <a:p>
            <a:endParaRPr lang="fr-FR" sz="2400" dirty="0" smtClean="0"/>
          </a:p>
          <a:p>
            <a:endParaRPr lang="fr-FR" sz="2400" dirty="0" smtClean="0"/>
          </a:p>
          <a:p>
            <a:r>
              <a:rPr lang="fr-FR" sz="2400" dirty="0" smtClean="0"/>
              <a:t>Si le mort fournit l’As, Est ne met pas sa Dame </a:t>
            </a:r>
          </a:p>
          <a:p>
            <a:r>
              <a:rPr lang="fr-FR" sz="2400" dirty="0" smtClean="0"/>
              <a:t>Dans la suite du jeu, Est reprend la main.</a:t>
            </a:r>
          </a:p>
          <a:p>
            <a:r>
              <a:rPr lang="fr-FR" sz="2400" dirty="0" smtClean="0"/>
              <a:t>De quelle carte doit-il repartir et pourquoi ?</a:t>
            </a:r>
            <a:endParaRPr lang="fr-FR" sz="2400" dirty="0"/>
          </a:p>
        </p:txBody>
      </p:sp>
      <p:sp>
        <p:nvSpPr>
          <p:cNvPr id="5" name="Ellipse 4"/>
          <p:cNvSpPr/>
          <p:nvPr/>
        </p:nvSpPr>
        <p:spPr>
          <a:xfrm>
            <a:off x="1222254" y="2335728"/>
            <a:ext cx="211576" cy="266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/>
          <p:cNvSpPr/>
          <p:nvPr/>
        </p:nvSpPr>
        <p:spPr>
          <a:xfrm>
            <a:off x="1957743" y="2004797"/>
            <a:ext cx="211576" cy="266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/>
          <p:cNvSpPr/>
          <p:nvPr/>
        </p:nvSpPr>
        <p:spPr>
          <a:xfrm>
            <a:off x="2263326" y="2327539"/>
            <a:ext cx="238124" cy="266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/>
          <p:nvPr/>
        </p:nvSpPr>
        <p:spPr>
          <a:xfrm>
            <a:off x="1602005" y="2678742"/>
            <a:ext cx="257175" cy="266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à coins arrondis 40"/>
          <p:cNvSpPr/>
          <p:nvPr/>
        </p:nvSpPr>
        <p:spPr>
          <a:xfrm>
            <a:off x="3371657" y="4352380"/>
            <a:ext cx="8382679" cy="3505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De la Dame pour ne pas bloquer la couleur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3" name="Rectangle à coins arrondis 42"/>
          <p:cNvSpPr/>
          <p:nvPr/>
        </p:nvSpPr>
        <p:spPr>
          <a:xfrm>
            <a:off x="1165591" y="1969227"/>
            <a:ext cx="1349741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A 6 3</a:t>
            </a:r>
          </a:p>
        </p:txBody>
      </p:sp>
      <p:sp>
        <p:nvSpPr>
          <p:cNvPr id="46" name="Rectangle à coins arrondis 45"/>
          <p:cNvSpPr/>
          <p:nvPr/>
        </p:nvSpPr>
        <p:spPr>
          <a:xfrm>
            <a:off x="275966" y="2309405"/>
            <a:ext cx="1464045" cy="3235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V 9 6 2</a:t>
            </a:r>
          </a:p>
        </p:txBody>
      </p:sp>
      <p:sp>
        <p:nvSpPr>
          <p:cNvPr id="38" name="Rectangle à coins arrondis 37"/>
          <p:cNvSpPr/>
          <p:nvPr/>
        </p:nvSpPr>
        <p:spPr>
          <a:xfrm>
            <a:off x="3371658" y="2390730"/>
            <a:ext cx="8382679" cy="6425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La Dame pour aider le partenaire à affranchir sa couleur et éviter que le déclarant ne réalise une levée indue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0" name="Ellipse 59"/>
          <p:cNvSpPr/>
          <p:nvPr/>
        </p:nvSpPr>
        <p:spPr>
          <a:xfrm>
            <a:off x="1508767" y="2013268"/>
            <a:ext cx="211576" cy="266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Rectangle à coins arrondis 60"/>
          <p:cNvSpPr/>
          <p:nvPr/>
        </p:nvSpPr>
        <p:spPr>
          <a:xfrm>
            <a:off x="2074073" y="2307681"/>
            <a:ext cx="1094782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D 8 7</a:t>
            </a:r>
          </a:p>
        </p:txBody>
      </p:sp>
      <p:sp>
        <p:nvSpPr>
          <p:cNvPr id="62" name="Ellipse 61"/>
          <p:cNvSpPr/>
          <p:nvPr/>
        </p:nvSpPr>
        <p:spPr>
          <a:xfrm>
            <a:off x="2739379" y="2342108"/>
            <a:ext cx="238124" cy="266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à coins arrondis 26"/>
          <p:cNvSpPr/>
          <p:nvPr/>
        </p:nvSpPr>
        <p:spPr>
          <a:xfrm>
            <a:off x="1164779" y="1971605"/>
            <a:ext cx="1349741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6 </a:t>
            </a:r>
            <a:r>
              <a:rPr lang="fr-FR" sz="2400" b="1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44" name="Rectangle à coins arrondis 43"/>
          <p:cNvSpPr/>
          <p:nvPr/>
        </p:nvSpPr>
        <p:spPr>
          <a:xfrm>
            <a:off x="2074072" y="2308500"/>
            <a:ext cx="1094782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D</a:t>
            </a:r>
            <a:r>
              <a:rPr lang="fr-FR" sz="2400" b="1" dirty="0" smtClean="0">
                <a:solidFill>
                  <a:schemeClr val="tx1"/>
                </a:solidFill>
              </a:rPr>
              <a:t> 8</a:t>
            </a:r>
          </a:p>
        </p:txBody>
      </p:sp>
      <p:sp>
        <p:nvSpPr>
          <p:cNvPr id="63" name="Ellipse 62"/>
          <p:cNvSpPr/>
          <p:nvPr/>
        </p:nvSpPr>
        <p:spPr>
          <a:xfrm>
            <a:off x="2383339" y="2348906"/>
            <a:ext cx="238124" cy="266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à coins arrondis 32"/>
          <p:cNvSpPr/>
          <p:nvPr/>
        </p:nvSpPr>
        <p:spPr>
          <a:xfrm>
            <a:off x="1162837" y="2643816"/>
            <a:ext cx="1349741" cy="3345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 9</a:t>
            </a:r>
          </a:p>
        </p:txBody>
      </p:sp>
      <p:sp>
        <p:nvSpPr>
          <p:cNvPr id="34" name="Ellipse 33"/>
          <p:cNvSpPr/>
          <p:nvPr/>
        </p:nvSpPr>
        <p:spPr>
          <a:xfrm>
            <a:off x="1826494" y="2687245"/>
            <a:ext cx="257175" cy="266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à coins arrondis 44"/>
          <p:cNvSpPr/>
          <p:nvPr/>
        </p:nvSpPr>
        <p:spPr>
          <a:xfrm>
            <a:off x="1165591" y="2643464"/>
            <a:ext cx="1349741" cy="3345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913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6" grpId="0" animBg="1"/>
      <p:bldP spid="37" grpId="0" animBg="1"/>
      <p:bldP spid="39" grpId="0" animBg="1"/>
      <p:bldP spid="41" grpId="0" animBg="1"/>
      <p:bldP spid="43" grpId="0" animBg="1"/>
      <p:bldP spid="46" grpId="0" animBg="1"/>
      <p:bldP spid="38" grpId="0" animBg="1"/>
      <p:bldP spid="60" grpId="0" animBg="1"/>
      <p:bldP spid="61" grpId="0" animBg="1"/>
      <p:bldP spid="62" grpId="0" animBg="1"/>
      <p:bldP spid="27" grpId="0" animBg="1"/>
      <p:bldP spid="44" grpId="0" animBg="1"/>
      <p:bldP spid="63" grpId="0" animBg="1"/>
      <p:bldP spid="33" grpId="0" animBg="1"/>
      <p:bldP spid="34" grpId="0" animBg="1"/>
      <p:bldP spid="4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ous-titre 2"/>
          <p:cNvSpPr txBox="1">
            <a:spLocks/>
          </p:cNvSpPr>
          <p:nvPr/>
        </p:nvSpPr>
        <p:spPr>
          <a:xfrm>
            <a:off x="275967" y="848498"/>
            <a:ext cx="11640065" cy="5782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/>
              <a:t>Attitude du partenaire de l’</a:t>
            </a:r>
            <a:r>
              <a:rPr lang="fr-FR" b="1" dirty="0" err="1" smtClean="0"/>
              <a:t>entameur</a:t>
            </a:r>
            <a:endParaRPr lang="fr-FR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b="1" dirty="0" smtClean="0"/>
              <a:t>Problème 4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b="1" dirty="0" smtClean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3</a:t>
            </a:r>
            <a:endParaRPr lang="fr-FR" sz="4000" dirty="0">
              <a:latin typeface="+mn-lt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4" name="Groupe 3"/>
          <p:cNvGrpSpPr/>
          <p:nvPr/>
        </p:nvGrpSpPr>
        <p:grpSpPr>
          <a:xfrm>
            <a:off x="275967" y="1969811"/>
            <a:ext cx="2892888" cy="1004130"/>
            <a:chOff x="275967" y="1969811"/>
            <a:chExt cx="2892888" cy="1004130"/>
          </a:xfrm>
        </p:grpSpPr>
        <p:sp>
          <p:nvSpPr>
            <p:cNvPr id="29" name="Rectangle à coins arrondis 28"/>
            <p:cNvSpPr/>
            <p:nvPr/>
          </p:nvSpPr>
          <p:spPr>
            <a:xfrm>
              <a:off x="1166634" y="1969811"/>
              <a:ext cx="1349741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9 6 2</a:t>
              </a:r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1166635" y="2639425"/>
              <a:ext cx="1349741" cy="3345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8</a:t>
              </a: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753138" y="2325655"/>
              <a:ext cx="303013" cy="291857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4</a:t>
              </a:r>
              <a:endParaRPr lang="fr-FR" sz="2400" b="1" dirty="0"/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275967" y="2308467"/>
              <a:ext cx="1459249" cy="3235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10 7 5 4</a:t>
              </a: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2074073" y="2310451"/>
              <a:ext cx="1094782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 3</a:t>
              </a:r>
            </a:p>
          </p:txBody>
        </p:sp>
      </p:grpSp>
      <p:sp>
        <p:nvSpPr>
          <p:cNvPr id="3" name="ZoneTexte 2"/>
          <p:cNvSpPr txBox="1"/>
          <p:nvPr/>
        </p:nvSpPr>
        <p:spPr>
          <a:xfrm>
            <a:off x="3259015" y="1617785"/>
            <a:ext cx="849532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Ouest entame du 5 pour le 2 du mort</a:t>
            </a:r>
          </a:p>
          <a:p>
            <a:r>
              <a:rPr lang="fr-FR" sz="2400" dirty="0" smtClean="0"/>
              <a:t>Quelle carte doit fournir Est et pourquoi ?</a:t>
            </a:r>
          </a:p>
          <a:p>
            <a:endParaRPr lang="fr-FR" sz="2400" dirty="0" smtClean="0"/>
          </a:p>
          <a:p>
            <a:endParaRPr lang="fr-FR" sz="2400" dirty="0" smtClean="0"/>
          </a:p>
          <a:p>
            <a:r>
              <a:rPr lang="fr-FR" sz="2400" dirty="0" smtClean="0"/>
              <a:t>Combien la défense peut-elle faire de levées au maximum dans la couleur ?</a:t>
            </a:r>
          </a:p>
          <a:p>
            <a:r>
              <a:rPr lang="fr-FR" sz="2400" dirty="0" smtClean="0"/>
              <a:t>En rendant combien de fois la main à l’adversaire ?</a:t>
            </a:r>
            <a:endParaRPr lang="fr-FR" sz="2400" dirty="0"/>
          </a:p>
        </p:txBody>
      </p:sp>
      <p:sp>
        <p:nvSpPr>
          <p:cNvPr id="5" name="Ellipse 4"/>
          <p:cNvSpPr/>
          <p:nvPr/>
        </p:nvSpPr>
        <p:spPr>
          <a:xfrm>
            <a:off x="1193631" y="2338514"/>
            <a:ext cx="211576" cy="266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/>
          <p:cNvSpPr/>
          <p:nvPr/>
        </p:nvSpPr>
        <p:spPr>
          <a:xfrm>
            <a:off x="2082058" y="2004365"/>
            <a:ext cx="211576" cy="266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/>
          <p:cNvSpPr/>
          <p:nvPr/>
        </p:nvSpPr>
        <p:spPr>
          <a:xfrm>
            <a:off x="2386395" y="2343691"/>
            <a:ext cx="238124" cy="266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à coins arrondis 40"/>
          <p:cNvSpPr/>
          <p:nvPr/>
        </p:nvSpPr>
        <p:spPr>
          <a:xfrm>
            <a:off x="3371657" y="4352380"/>
            <a:ext cx="8382679" cy="3505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Deux fois à l’As et au 9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8" name="Rectangle à coins arrondis 37"/>
          <p:cNvSpPr/>
          <p:nvPr/>
        </p:nvSpPr>
        <p:spPr>
          <a:xfrm>
            <a:off x="3371658" y="2390730"/>
            <a:ext cx="8382679" cy="6425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Le Valet pour aider le partenaire à affranchir sa couleur et éviter que le déclarant ne réalise une levée avec une petite carte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4" name="Rectangle à coins arrondis 63"/>
          <p:cNvSpPr/>
          <p:nvPr/>
        </p:nvSpPr>
        <p:spPr>
          <a:xfrm>
            <a:off x="4628957" y="3518690"/>
            <a:ext cx="895543" cy="3505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Deux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122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6" grpId="0" animBg="1"/>
      <p:bldP spid="37" grpId="0" animBg="1"/>
      <p:bldP spid="41" grpId="0" animBg="1"/>
      <p:bldP spid="38" grpId="0" animBg="1"/>
      <p:bldP spid="6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3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1</a:t>
            </a:r>
          </a:p>
          <a:p>
            <a:pPr algn="l"/>
            <a:r>
              <a:rPr lang="fr-FR" dirty="0" smtClean="0">
                <a:solidFill>
                  <a:srgbClr val="00B050"/>
                </a:solidFill>
              </a:rPr>
              <a:t>	</a:t>
            </a:r>
            <a:r>
              <a:rPr lang="fr-FR" dirty="0"/>
              <a:t>Vous voyez les quatre jeux. Quelle a été la carte d’entame ? Quelle a été la carte fournie pas Est ? Combien la défense réalise-t-elle de levées dans la couleur ?</a:t>
            </a:r>
          </a:p>
          <a:p>
            <a:pPr algn="l"/>
            <a:endParaRPr lang="fr-FR" dirty="0" smtClean="0">
              <a:solidFill>
                <a:srgbClr val="00B050"/>
              </a:solidFill>
            </a:endParaRPr>
          </a:p>
          <a:p>
            <a:pPr algn="l"/>
            <a:endParaRPr lang="fr-FR" dirty="0">
              <a:solidFill>
                <a:srgbClr val="00B050"/>
              </a:solidFill>
            </a:endParaRPr>
          </a:p>
          <a:p>
            <a:pPr algn="l"/>
            <a:endParaRPr lang="fr-FR" dirty="0" smtClean="0">
              <a:solidFill>
                <a:srgbClr val="00B050"/>
              </a:solidFill>
            </a:endParaRPr>
          </a:p>
          <a:p>
            <a:pPr algn="l"/>
            <a:endParaRPr lang="fr-FR" dirty="0">
              <a:solidFill>
                <a:srgbClr val="00B050"/>
              </a:solidFill>
            </a:endParaRPr>
          </a:p>
          <a:p>
            <a:pPr algn="l"/>
            <a:r>
              <a:rPr lang="fr-FR" b="1" dirty="0" smtClean="0"/>
              <a:t/>
            </a:r>
            <a:br>
              <a:rPr lang="fr-FR" b="1" dirty="0" smtClean="0"/>
            </a:br>
            <a:endParaRPr lang="fr-FR" b="1" dirty="0" smtClean="0"/>
          </a:p>
          <a:p>
            <a:pPr algn="l"/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355654" y="2475689"/>
            <a:ext cx="2834052" cy="1006308"/>
            <a:chOff x="1730919" y="1086089"/>
            <a:chExt cx="2834052" cy="1006308"/>
          </a:xfrm>
        </p:grpSpPr>
        <p:sp>
          <p:nvSpPr>
            <p:cNvPr id="10" name="Rectangle à coins arrondis 9"/>
            <p:cNvSpPr/>
            <p:nvPr/>
          </p:nvSpPr>
          <p:spPr>
            <a:xfrm>
              <a:off x="2696333" y="1086089"/>
              <a:ext cx="1200248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8 7</a:t>
              </a:r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2696333" y="1757881"/>
              <a:ext cx="1200248" cy="3345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10 9 5</a:t>
              </a:r>
            </a:p>
          </p:txBody>
        </p:sp>
        <p:sp>
          <p:nvSpPr>
            <p:cNvPr id="12" name="Rectangle à coins arrondis 11"/>
            <p:cNvSpPr/>
            <p:nvPr/>
          </p:nvSpPr>
          <p:spPr>
            <a:xfrm>
              <a:off x="3144951" y="1442225"/>
              <a:ext cx="303013" cy="291857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4</a:t>
              </a:r>
              <a:endParaRPr lang="fr-FR" sz="2400" b="1" dirty="0"/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1730919" y="1424745"/>
              <a:ext cx="1391807" cy="3235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6 3 2</a:t>
              </a:r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3470189" y="1421985"/>
              <a:ext cx="1094782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 4</a:t>
              </a:r>
            </a:p>
          </p:txBody>
        </p:sp>
      </p:grpSp>
      <p:sp>
        <p:nvSpPr>
          <p:cNvPr id="24" name="ZoneTexte 23"/>
          <p:cNvSpPr txBox="1"/>
          <p:nvPr/>
        </p:nvSpPr>
        <p:spPr>
          <a:xfrm>
            <a:off x="3333750" y="2234127"/>
            <a:ext cx="83915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Ouest entame du 2, sa quatrième </a:t>
            </a:r>
            <a:r>
              <a:rPr lang="fr-FR" sz="2400" dirty="0" smtClean="0"/>
              <a:t>meilleure.</a:t>
            </a:r>
          </a:p>
          <a:p>
            <a:r>
              <a:rPr lang="fr-FR" sz="2400" dirty="0" smtClean="0"/>
              <a:t>Suivant </a:t>
            </a:r>
            <a:r>
              <a:rPr lang="fr-FR" sz="2400" dirty="0"/>
              <a:t>la carte fournie par le mort, Est jouera le Valet ou le Roi, puis son deuxième </a:t>
            </a:r>
            <a:r>
              <a:rPr lang="fr-FR" sz="2400" dirty="0" smtClean="0"/>
              <a:t>honneur</a:t>
            </a:r>
          </a:p>
          <a:p>
            <a:r>
              <a:rPr lang="fr-FR" sz="2400" dirty="0" smtClean="0"/>
              <a:t>Ouest </a:t>
            </a:r>
            <a:r>
              <a:rPr lang="fr-FR" sz="2400" dirty="0"/>
              <a:t>fera l’As et le 3 affranchi</a:t>
            </a:r>
          </a:p>
        </p:txBody>
      </p:sp>
      <p:grpSp>
        <p:nvGrpSpPr>
          <p:cNvPr id="25" name="Groupe 24"/>
          <p:cNvGrpSpPr/>
          <p:nvPr/>
        </p:nvGrpSpPr>
        <p:grpSpPr>
          <a:xfrm>
            <a:off x="355654" y="4381543"/>
            <a:ext cx="2834052" cy="1006308"/>
            <a:chOff x="1730919" y="1086089"/>
            <a:chExt cx="2834052" cy="1006308"/>
          </a:xfrm>
        </p:grpSpPr>
        <p:sp>
          <p:nvSpPr>
            <p:cNvPr id="26" name="Rectangle à coins arrondis 25"/>
            <p:cNvSpPr/>
            <p:nvPr/>
          </p:nvSpPr>
          <p:spPr>
            <a:xfrm>
              <a:off x="2696333" y="1086089"/>
              <a:ext cx="1200248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9</a:t>
              </a:r>
            </a:p>
          </p:txBody>
        </p:sp>
        <p:sp>
          <p:nvSpPr>
            <p:cNvPr id="27" name="Rectangle à coins arrondis 26"/>
            <p:cNvSpPr/>
            <p:nvPr/>
          </p:nvSpPr>
          <p:spPr>
            <a:xfrm>
              <a:off x="2696333" y="1757881"/>
              <a:ext cx="1200248" cy="3345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8 7 6</a:t>
              </a:r>
            </a:p>
          </p:txBody>
        </p:sp>
        <p:sp>
          <p:nvSpPr>
            <p:cNvPr id="28" name="Rectangle à coins arrondis 27"/>
            <p:cNvSpPr/>
            <p:nvPr/>
          </p:nvSpPr>
          <p:spPr>
            <a:xfrm>
              <a:off x="3144951" y="1442225"/>
              <a:ext cx="303013" cy="291857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5</a:t>
              </a:r>
              <a:endParaRPr lang="fr-FR" sz="2400" b="1" dirty="0"/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1730919" y="1424745"/>
              <a:ext cx="1391807" cy="3235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5 4 3 2</a:t>
              </a:r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3470189" y="1421985"/>
              <a:ext cx="1094782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V 10</a:t>
              </a:r>
            </a:p>
          </p:txBody>
        </p:sp>
      </p:grpSp>
      <p:sp>
        <p:nvSpPr>
          <p:cNvPr id="31" name="ZoneTexte 30"/>
          <p:cNvSpPr txBox="1"/>
          <p:nvPr/>
        </p:nvSpPr>
        <p:spPr>
          <a:xfrm>
            <a:off x="3333750" y="4133457"/>
            <a:ext cx="83915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Ouest entame du 3, sa quatrième meilleure. </a:t>
            </a:r>
            <a:endParaRPr lang="fr-FR" sz="2400" dirty="0" smtClean="0"/>
          </a:p>
          <a:p>
            <a:r>
              <a:rPr lang="fr-FR" sz="2400" dirty="0" smtClean="0"/>
              <a:t>Est </a:t>
            </a:r>
            <a:r>
              <a:rPr lang="fr-FR" sz="2400" dirty="0"/>
              <a:t>prend le Roi de l’As et rejoue le Valet puis le 10. </a:t>
            </a:r>
            <a:endParaRPr lang="fr-FR" sz="2400" dirty="0" smtClean="0"/>
          </a:p>
          <a:p>
            <a:r>
              <a:rPr lang="fr-FR" sz="2400" dirty="0" smtClean="0"/>
              <a:t>Ouest </a:t>
            </a:r>
            <a:r>
              <a:rPr lang="fr-FR" sz="2400" dirty="0"/>
              <a:t>doit surprendre le 10 de la Dame pour réaliser ses deux levées de longueur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19" name="Ellipse 18"/>
          <p:cNvSpPr/>
          <p:nvPr/>
        </p:nvSpPr>
        <p:spPr>
          <a:xfrm>
            <a:off x="1270639" y="2848192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/>
          <p:cNvSpPr/>
          <p:nvPr/>
        </p:nvSpPr>
        <p:spPr>
          <a:xfrm>
            <a:off x="2216743" y="2857432"/>
            <a:ext cx="5721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/>
          <p:cNvSpPr/>
          <p:nvPr/>
        </p:nvSpPr>
        <p:spPr>
          <a:xfrm>
            <a:off x="1153802" y="4756749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/>
          <p:cNvSpPr/>
          <p:nvPr/>
        </p:nvSpPr>
        <p:spPr>
          <a:xfrm>
            <a:off x="1678915" y="4423613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/>
          <p:cNvSpPr/>
          <p:nvPr/>
        </p:nvSpPr>
        <p:spPr>
          <a:xfrm>
            <a:off x="2197519" y="4756749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889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32" grpId="0" animBg="1"/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3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1</a:t>
            </a:r>
          </a:p>
          <a:p>
            <a:pPr algn="l"/>
            <a:r>
              <a:rPr lang="fr-FR" dirty="0" smtClean="0">
                <a:solidFill>
                  <a:srgbClr val="00B050"/>
                </a:solidFill>
              </a:rPr>
              <a:t>	</a:t>
            </a:r>
            <a:r>
              <a:rPr lang="fr-FR" dirty="0"/>
              <a:t>Vous voyez les quatre jeux. Quelle a été la carte d’entame ? Quelle a été la carte fournie pas Est ? Combien la défense réalise-t-elle de levées dans la couleur ?</a:t>
            </a:r>
          </a:p>
          <a:p>
            <a:pPr algn="l"/>
            <a:endParaRPr lang="fr-FR" dirty="0" smtClean="0">
              <a:solidFill>
                <a:srgbClr val="00B050"/>
              </a:solidFill>
            </a:endParaRPr>
          </a:p>
          <a:p>
            <a:pPr algn="l"/>
            <a:endParaRPr lang="fr-FR" dirty="0">
              <a:solidFill>
                <a:srgbClr val="00B050"/>
              </a:solidFill>
            </a:endParaRPr>
          </a:p>
          <a:p>
            <a:pPr algn="l"/>
            <a:endParaRPr lang="fr-FR" dirty="0" smtClean="0">
              <a:solidFill>
                <a:srgbClr val="00B050"/>
              </a:solidFill>
            </a:endParaRPr>
          </a:p>
          <a:p>
            <a:pPr algn="l"/>
            <a:endParaRPr lang="fr-FR" dirty="0">
              <a:solidFill>
                <a:srgbClr val="00B050"/>
              </a:solidFill>
            </a:endParaRPr>
          </a:p>
          <a:p>
            <a:pPr algn="l"/>
            <a:r>
              <a:rPr lang="fr-FR" b="1" dirty="0" smtClean="0"/>
              <a:t/>
            </a:r>
            <a:br>
              <a:rPr lang="fr-FR" b="1" dirty="0" smtClean="0"/>
            </a:br>
            <a:endParaRPr lang="fr-FR" b="1" dirty="0" smtClean="0"/>
          </a:p>
          <a:p>
            <a:pPr algn="l"/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355654" y="2475689"/>
            <a:ext cx="2834052" cy="1006308"/>
            <a:chOff x="1730919" y="1086089"/>
            <a:chExt cx="2834052" cy="1006308"/>
          </a:xfrm>
        </p:grpSpPr>
        <p:sp>
          <p:nvSpPr>
            <p:cNvPr id="10" name="Rectangle à coins arrondis 9"/>
            <p:cNvSpPr/>
            <p:nvPr/>
          </p:nvSpPr>
          <p:spPr>
            <a:xfrm>
              <a:off x="2696333" y="1086089"/>
              <a:ext cx="1200248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7 6 3</a:t>
              </a:r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2696333" y="1757881"/>
              <a:ext cx="1200248" cy="3345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9 8</a:t>
              </a:r>
            </a:p>
          </p:txBody>
        </p:sp>
        <p:sp>
          <p:nvSpPr>
            <p:cNvPr id="12" name="Rectangle à coins arrondis 11"/>
            <p:cNvSpPr/>
            <p:nvPr/>
          </p:nvSpPr>
          <p:spPr>
            <a:xfrm>
              <a:off x="3144951" y="1442225"/>
              <a:ext cx="303013" cy="291857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6</a:t>
              </a:r>
              <a:endParaRPr lang="fr-FR" sz="2400" b="1" dirty="0"/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1730919" y="1424745"/>
              <a:ext cx="1391807" cy="3235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V 5 4 2</a:t>
              </a:r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3470189" y="1421985"/>
              <a:ext cx="1094782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10</a:t>
              </a:r>
            </a:p>
          </p:txBody>
        </p:sp>
      </p:grpSp>
      <p:sp>
        <p:nvSpPr>
          <p:cNvPr id="24" name="ZoneTexte 23"/>
          <p:cNvSpPr txBox="1"/>
          <p:nvPr/>
        </p:nvSpPr>
        <p:spPr>
          <a:xfrm>
            <a:off x="3333750" y="2234127"/>
            <a:ext cx="83915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Ouest entame du 4, sa quatrième meilleure. </a:t>
            </a:r>
            <a:endParaRPr lang="fr-FR" sz="2400" dirty="0" smtClean="0"/>
          </a:p>
          <a:p>
            <a:r>
              <a:rPr lang="fr-FR" sz="2400" dirty="0" smtClean="0"/>
              <a:t>Est </a:t>
            </a:r>
            <a:r>
              <a:rPr lang="fr-FR" sz="2400" dirty="0"/>
              <a:t>fait la levée du Roi et rejoue le 10</a:t>
            </a:r>
            <a:r>
              <a:rPr lang="fr-FR" sz="2400" dirty="0" smtClean="0"/>
              <a:t>.</a:t>
            </a:r>
          </a:p>
          <a:p>
            <a:r>
              <a:rPr lang="fr-FR" sz="2400" dirty="0" smtClean="0"/>
              <a:t> Si </a:t>
            </a:r>
            <a:r>
              <a:rPr lang="fr-FR" sz="2400" dirty="0"/>
              <a:t>Sud fournit un petit, Ouest doit surprendre du Valet pour réaliser ses deux autres levées.</a:t>
            </a:r>
          </a:p>
        </p:txBody>
      </p:sp>
      <p:grpSp>
        <p:nvGrpSpPr>
          <p:cNvPr id="25" name="Groupe 24"/>
          <p:cNvGrpSpPr/>
          <p:nvPr/>
        </p:nvGrpSpPr>
        <p:grpSpPr>
          <a:xfrm>
            <a:off x="355654" y="4381543"/>
            <a:ext cx="2834052" cy="1006308"/>
            <a:chOff x="1730919" y="1086089"/>
            <a:chExt cx="2834052" cy="1006308"/>
          </a:xfrm>
        </p:grpSpPr>
        <p:sp>
          <p:nvSpPr>
            <p:cNvPr id="26" name="Rectangle à coins arrondis 25"/>
            <p:cNvSpPr/>
            <p:nvPr/>
          </p:nvSpPr>
          <p:spPr>
            <a:xfrm>
              <a:off x="2696333" y="1086089"/>
              <a:ext cx="1200248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10 9 8</a:t>
              </a:r>
            </a:p>
          </p:txBody>
        </p:sp>
        <p:sp>
          <p:nvSpPr>
            <p:cNvPr id="27" name="Rectangle à coins arrondis 26"/>
            <p:cNvSpPr/>
            <p:nvPr/>
          </p:nvSpPr>
          <p:spPr>
            <a:xfrm>
              <a:off x="2696333" y="1757881"/>
              <a:ext cx="1200248" cy="3345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5 4 3</a:t>
              </a:r>
            </a:p>
          </p:txBody>
        </p:sp>
        <p:sp>
          <p:nvSpPr>
            <p:cNvPr id="28" name="Rectangle à coins arrondis 27"/>
            <p:cNvSpPr/>
            <p:nvPr/>
          </p:nvSpPr>
          <p:spPr>
            <a:xfrm>
              <a:off x="3144951" y="1442225"/>
              <a:ext cx="303013" cy="291857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/>
                <a:t>7</a:t>
              </a:r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1730919" y="1424745"/>
              <a:ext cx="1391807" cy="3235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 7 6 2</a:t>
              </a:r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3470189" y="1421985"/>
              <a:ext cx="1094782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</a:t>
              </a:r>
            </a:p>
          </p:txBody>
        </p:sp>
      </p:grpSp>
      <p:sp>
        <p:nvSpPr>
          <p:cNvPr id="31" name="ZoneTexte 30"/>
          <p:cNvSpPr txBox="1"/>
          <p:nvPr/>
        </p:nvSpPr>
        <p:spPr>
          <a:xfrm>
            <a:off x="3333750" y="4133457"/>
            <a:ext cx="83915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Ouest entame du 6, sa quatrième </a:t>
            </a:r>
            <a:r>
              <a:rPr lang="fr-FR" sz="2400" dirty="0" smtClean="0"/>
              <a:t>meilleure.</a:t>
            </a:r>
          </a:p>
          <a:p>
            <a:r>
              <a:rPr lang="fr-FR" sz="2400" dirty="0" smtClean="0"/>
              <a:t>Est </a:t>
            </a:r>
            <a:r>
              <a:rPr lang="fr-FR" sz="2400" dirty="0"/>
              <a:t>d</a:t>
            </a:r>
            <a:r>
              <a:rPr lang="fr-FR" sz="2400" dirty="0" smtClean="0"/>
              <a:t>oit </a:t>
            </a:r>
            <a:r>
              <a:rPr lang="fr-FR" sz="2400" dirty="0"/>
              <a:t>prendre de l’As et rejouer la Dame pour ne pas bloquer la </a:t>
            </a:r>
            <a:r>
              <a:rPr lang="fr-FR" sz="2400" dirty="0" smtClean="0"/>
              <a:t>couleur.</a:t>
            </a:r>
          </a:p>
          <a:p>
            <a:r>
              <a:rPr lang="fr-FR" sz="2400" dirty="0" smtClean="0"/>
              <a:t>Ouest </a:t>
            </a:r>
            <a:r>
              <a:rPr lang="fr-FR" sz="2400" dirty="0"/>
              <a:t>surprend la Dame du Roi pour réaliser ses trois autres levées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19" name="Ellipse 18"/>
          <p:cNvSpPr/>
          <p:nvPr/>
        </p:nvSpPr>
        <p:spPr>
          <a:xfrm>
            <a:off x="1180641" y="2850895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/>
          <p:cNvSpPr/>
          <p:nvPr/>
        </p:nvSpPr>
        <p:spPr>
          <a:xfrm>
            <a:off x="2330171" y="2850895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/>
          <p:cNvSpPr/>
          <p:nvPr/>
        </p:nvSpPr>
        <p:spPr>
          <a:xfrm>
            <a:off x="1186239" y="4760733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/>
          <p:cNvSpPr/>
          <p:nvPr/>
        </p:nvSpPr>
        <p:spPr>
          <a:xfrm>
            <a:off x="2399069" y="4754046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047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3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/>
          <a:lstStyle/>
          <a:p>
            <a:r>
              <a:rPr lang="fr-FR" b="1" dirty="0" smtClean="0"/>
              <a:t>Conclusion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/>
          </a:p>
          <a:p>
            <a:pPr algn="l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447675" y="1466850"/>
            <a:ext cx="11144250" cy="11715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La défense, minoritaire en points d’honneurs, doit dès l’entame envisager de réaliser des levées de longueur pour faire chuter le contrat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447675" y="2877579"/>
            <a:ext cx="11144250" cy="11715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Plus on possède de cartes dans la couleur d’entame, plus on a de chances de réaliser des levées de longueur dans  cette </a:t>
            </a:r>
            <a:r>
              <a:rPr lang="fr-FR" sz="2400" b="1" dirty="0" smtClean="0">
                <a:solidFill>
                  <a:schemeClr val="tx1"/>
                </a:solidFill>
              </a:rPr>
              <a:t>couleur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447675" y="4392054"/>
            <a:ext cx="11144250" cy="11715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On entame donc préférentiellement dans ses couleurs les plus </a:t>
            </a:r>
            <a:r>
              <a:rPr lang="fr-FR" sz="2800" b="1" dirty="0" smtClean="0">
                <a:solidFill>
                  <a:schemeClr val="tx1"/>
                </a:solidFill>
              </a:rPr>
              <a:t>longues</a:t>
            </a:r>
            <a:endParaRPr lang="fr-FR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708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3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/>
          <a:lstStyle/>
          <a:p>
            <a:r>
              <a:rPr lang="fr-FR" b="1" dirty="0" smtClean="0"/>
              <a:t>Exercice 2</a:t>
            </a:r>
          </a:p>
          <a:p>
            <a:pPr algn="l"/>
            <a:r>
              <a:rPr lang="fr-FR" dirty="0" smtClean="0"/>
              <a:t>	Quelle est votre carte d’entame avec les mains suivantes contre le contrat de 3SA 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/>
          </a:p>
          <a:p>
            <a:pPr algn="l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484555" y="2026197"/>
            <a:ext cx="1887170" cy="14326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8 7 5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8 4 3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V 10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8 6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625620" y="2142364"/>
            <a:ext cx="91644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Le 5 </a:t>
            </a:r>
            <a:r>
              <a:rPr lang="fr-FR" sz="2400" dirty="0" smtClean="0"/>
              <a:t>de Pique</a:t>
            </a:r>
            <a:r>
              <a:rPr lang="fr-FR" sz="2400" dirty="0" smtClean="0">
                <a:cs typeface="Segoe UI Semibold" pitchFamily="34" charset="0"/>
              </a:rPr>
              <a:t> </a:t>
            </a:r>
            <a:r>
              <a:rPr lang="fr-FR" sz="2400" dirty="0"/>
              <a:t>car la couleur cinquième offre de meilleures perspectives d’affranchissement de levées de longueur que la couleur quatrième </a:t>
            </a:r>
            <a:r>
              <a:rPr lang="fr-FR" sz="2400" dirty="0" smtClean="0"/>
              <a:t>à Cœur</a:t>
            </a:r>
            <a:endParaRPr lang="fr-FR" sz="2400" dirty="0"/>
          </a:p>
        </p:txBody>
      </p:sp>
      <p:sp>
        <p:nvSpPr>
          <p:cNvPr id="14" name="Rectangle à coins arrondis 13"/>
          <p:cNvSpPr/>
          <p:nvPr/>
        </p:nvSpPr>
        <p:spPr>
          <a:xfrm>
            <a:off x="484555" y="3920228"/>
            <a:ext cx="1887170" cy="14326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5 4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9 7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D 10 8 6 3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D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625621" y="4221061"/>
            <a:ext cx="91644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Le 6 </a:t>
            </a:r>
            <a:r>
              <a:rPr lang="fr-FR" sz="2400" dirty="0" smtClean="0"/>
              <a:t>de Carreau</a:t>
            </a:r>
            <a:r>
              <a:rPr lang="fr-FR" sz="2400" dirty="0" smtClean="0">
                <a:latin typeface="Segoe UI Semibold" pitchFamily="34" charset="0"/>
                <a:cs typeface="Segoe UI Semibold" pitchFamily="34" charset="0"/>
              </a:rPr>
              <a:t> </a:t>
            </a:r>
            <a:r>
              <a:rPr lang="fr-FR" sz="2400" dirty="0"/>
              <a:t>dans la couleur cinquième est préférable au 2 </a:t>
            </a:r>
            <a:r>
              <a:rPr lang="fr-FR" sz="2400" dirty="0" smtClean="0"/>
              <a:t>de Pique dans </a:t>
            </a:r>
            <a:r>
              <a:rPr lang="fr-FR" sz="2400" dirty="0"/>
              <a:t>la couleur quatrième</a:t>
            </a:r>
          </a:p>
        </p:txBody>
      </p:sp>
      <p:sp>
        <p:nvSpPr>
          <p:cNvPr id="5" name="Ellipse 4"/>
          <p:cNvSpPr/>
          <p:nvPr/>
        </p:nvSpPr>
        <p:spPr>
          <a:xfrm>
            <a:off x="1557338" y="2072235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1743722" y="4701748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954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5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3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/>
          <a:lstStyle/>
          <a:p>
            <a:r>
              <a:rPr lang="fr-FR" b="1" dirty="0" smtClean="0"/>
              <a:t>Exercice 2</a:t>
            </a:r>
          </a:p>
          <a:p>
            <a:pPr algn="l"/>
            <a:r>
              <a:rPr lang="fr-FR" dirty="0" smtClean="0"/>
              <a:t>	Quelle est votre carte d’entame avec les mains suivantes contre le contrat de 3SA 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/>
          </a:p>
          <a:p>
            <a:pPr algn="l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484555" y="2026197"/>
            <a:ext cx="1887170" cy="14326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V 3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V 10 2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10 7 4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D 5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625620" y="2511696"/>
            <a:ext cx="9164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Le 4 de </a:t>
            </a:r>
            <a:r>
              <a:rPr lang="fr-FR" sz="2400" dirty="0">
                <a:solidFill>
                  <a:srgbClr val="FFC000"/>
                </a:solidFill>
                <a:latin typeface="Segoe UI Semibold" pitchFamily="34" charset="0"/>
                <a:cs typeface="Segoe UI Semibold" pitchFamily="34" charset="0"/>
              </a:rPr>
              <a:t>♦</a:t>
            </a:r>
            <a:r>
              <a:rPr lang="fr-FR" sz="2400" dirty="0">
                <a:latin typeface="Segoe UI Semibold" pitchFamily="34" charset="0"/>
                <a:cs typeface="Segoe UI Semibold" pitchFamily="34" charset="0"/>
              </a:rPr>
              <a:t> </a:t>
            </a:r>
            <a:r>
              <a:rPr lang="fr-FR" sz="2400" dirty="0"/>
              <a:t>dans la couleur la plus longue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484555" y="4104893"/>
            <a:ext cx="1887170" cy="14326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V 5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5 3 2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V 6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9 7 3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625620" y="3851729"/>
            <a:ext cx="91644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Le 2 </a:t>
            </a:r>
            <a:r>
              <a:rPr lang="fr-FR" sz="2400" dirty="0" smtClean="0"/>
              <a:t>de Pique</a:t>
            </a:r>
          </a:p>
          <a:p>
            <a:r>
              <a:rPr lang="fr-FR" sz="2400" dirty="0" smtClean="0"/>
              <a:t>Deux </a:t>
            </a:r>
            <a:r>
              <a:rPr lang="fr-FR" sz="2400" dirty="0"/>
              <a:t>couleurs de quatre cartes mais on possède quatre points à </a:t>
            </a:r>
            <a:r>
              <a:rPr lang="fr-FR" sz="2400" dirty="0" smtClean="0">
                <a:cs typeface="Segoe UI Semibold" pitchFamily="34" charset="0"/>
              </a:rPr>
              <a:t>Pique </a:t>
            </a:r>
            <a:r>
              <a:rPr lang="fr-FR" sz="2400" dirty="0" smtClean="0"/>
              <a:t>et </a:t>
            </a:r>
            <a:r>
              <a:rPr lang="fr-FR" sz="2400" dirty="0"/>
              <a:t>seulement deux </a:t>
            </a:r>
            <a:r>
              <a:rPr lang="fr-FR" sz="2400" dirty="0" smtClean="0"/>
              <a:t>à Cœur</a:t>
            </a:r>
          </a:p>
          <a:p>
            <a:r>
              <a:rPr lang="fr-FR" sz="2400" dirty="0" smtClean="0"/>
              <a:t>Il </a:t>
            </a:r>
            <a:r>
              <a:rPr lang="fr-FR" sz="2400" dirty="0"/>
              <a:t>sera plus facile d’affranchir des levées d’honneurs et de longueur </a:t>
            </a:r>
            <a:r>
              <a:rPr lang="fr-FR" sz="2400" dirty="0" smtClean="0"/>
              <a:t>à Pique</a:t>
            </a:r>
            <a:endParaRPr lang="fr-FR" sz="2400" dirty="0"/>
          </a:p>
        </p:txBody>
      </p:sp>
      <p:sp>
        <p:nvSpPr>
          <p:cNvPr id="9" name="Ellipse 8"/>
          <p:cNvSpPr/>
          <p:nvPr/>
        </p:nvSpPr>
        <p:spPr>
          <a:xfrm>
            <a:off x="1728788" y="2810791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1586218" y="4157417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7260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3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/>
          <a:lstStyle/>
          <a:p>
            <a:r>
              <a:rPr lang="fr-FR" b="1" dirty="0" smtClean="0"/>
              <a:t>Affranchir sa couleur longue en défense</a:t>
            </a:r>
          </a:p>
          <a:p>
            <a:pPr algn="l"/>
            <a:r>
              <a:rPr lang="fr-FR" dirty="0" smtClean="0"/>
              <a:t>	</a:t>
            </a:r>
            <a:r>
              <a:rPr lang="fr-FR" dirty="0"/>
              <a:t>Quand un joueur entame dans sa couleur longue, il a les mêmes objectifs  que le déclarant, mais il n’a pas les mêmes repères.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b="1" dirty="0" smtClean="0"/>
              <a:t>Le déclarant</a:t>
            </a:r>
            <a:endParaRPr lang="fr-FR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/>
          </a:p>
          <a:p>
            <a:pPr algn="l"/>
            <a:endParaRPr lang="fr-FR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b="1" dirty="0" smtClean="0"/>
              <a:t>Le joueur qui entame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/>
          </a:p>
          <a:p>
            <a:pPr algn="l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15" name="ZoneTexte 14"/>
          <p:cNvSpPr txBox="1"/>
          <p:nvPr/>
        </p:nvSpPr>
        <p:spPr>
          <a:xfrm>
            <a:off x="3486729" y="2314014"/>
            <a:ext cx="80385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/>
              <a:t>Il voit toutes les cartes que possède son camp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/>
              <a:t>Il en déduit que les adversaires possèdent six cartes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/>
              <a:t>A chaque tour de la couleur, il déduit de six le nombre de cartes fournies par ses adversaires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436353" y="2596779"/>
            <a:ext cx="2834052" cy="1004130"/>
            <a:chOff x="355654" y="2598393"/>
            <a:chExt cx="2834052" cy="1004130"/>
          </a:xfrm>
        </p:grpSpPr>
        <p:sp>
          <p:nvSpPr>
            <p:cNvPr id="10" name="Rectangle à coins arrondis 9"/>
            <p:cNvSpPr/>
            <p:nvPr/>
          </p:nvSpPr>
          <p:spPr>
            <a:xfrm>
              <a:off x="1246321" y="2598393"/>
              <a:ext cx="1349741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6</a:t>
              </a:r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1246322" y="3268007"/>
              <a:ext cx="1349741" cy="3345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V 8 5 4</a:t>
              </a:r>
            </a:p>
          </p:txBody>
        </p:sp>
        <p:sp>
          <p:nvSpPr>
            <p:cNvPr id="12" name="Rectangle à coins arrondis 11"/>
            <p:cNvSpPr/>
            <p:nvPr/>
          </p:nvSpPr>
          <p:spPr>
            <a:xfrm>
              <a:off x="1769686" y="2954529"/>
              <a:ext cx="303013" cy="291857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/>
            </a:p>
          </p:txBody>
        </p:sp>
        <p:sp>
          <p:nvSpPr>
            <p:cNvPr id="16" name="Rectangle à coins arrondis 15"/>
            <p:cNvSpPr/>
            <p:nvPr/>
          </p:nvSpPr>
          <p:spPr>
            <a:xfrm>
              <a:off x="355654" y="2937049"/>
              <a:ext cx="1391807" cy="3235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2094924" y="2934289"/>
              <a:ext cx="1094782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?</a:t>
              </a:r>
            </a:p>
          </p:txBody>
        </p:sp>
      </p:grpSp>
      <p:sp>
        <p:nvSpPr>
          <p:cNvPr id="18" name="ZoneTexte 17"/>
          <p:cNvSpPr txBox="1"/>
          <p:nvPr/>
        </p:nvSpPr>
        <p:spPr>
          <a:xfrm>
            <a:off x="3486728" y="4221432"/>
            <a:ext cx="83515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/>
              <a:t>Il ne sait rien sur les huit cartes qui restent au moment où il entame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/>
              <a:t>Quand le mort s’étale, il sait que cinq cartes sont détenues par  son partenaire et le déclarant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/>
              <a:t>A chaque tour de la couleur, il déduit de cinq le nombre de cartes que fournissent Est et Sud</a:t>
            </a:r>
          </a:p>
        </p:txBody>
      </p:sp>
      <p:grpSp>
        <p:nvGrpSpPr>
          <p:cNvPr id="6" name="Groupe 5"/>
          <p:cNvGrpSpPr/>
          <p:nvPr/>
        </p:nvGrpSpPr>
        <p:grpSpPr>
          <a:xfrm>
            <a:off x="433359" y="4873529"/>
            <a:ext cx="2834052" cy="1004130"/>
            <a:chOff x="355653" y="4875143"/>
            <a:chExt cx="2834052" cy="1004130"/>
          </a:xfrm>
        </p:grpSpPr>
        <p:sp>
          <p:nvSpPr>
            <p:cNvPr id="19" name="Rectangle à coins arrondis 18"/>
            <p:cNvSpPr/>
            <p:nvPr/>
          </p:nvSpPr>
          <p:spPr>
            <a:xfrm>
              <a:off x="1246320" y="4875143"/>
              <a:ext cx="1349741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10 9 3</a:t>
              </a:r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1246321" y="5544757"/>
              <a:ext cx="1349741" cy="3345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?</a:t>
              </a:r>
            </a:p>
          </p:txBody>
        </p:sp>
        <p:sp>
          <p:nvSpPr>
            <p:cNvPr id="21" name="Rectangle à coins arrondis 20"/>
            <p:cNvSpPr/>
            <p:nvPr/>
          </p:nvSpPr>
          <p:spPr>
            <a:xfrm>
              <a:off x="1769685" y="5231279"/>
              <a:ext cx="303013" cy="291857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/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355653" y="5213799"/>
              <a:ext cx="1391807" cy="3235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V 8 5 4</a:t>
              </a:r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2094923" y="5211039"/>
              <a:ext cx="1094782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436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ous-titre 2"/>
          <p:cNvSpPr txBox="1">
            <a:spLocks/>
          </p:cNvSpPr>
          <p:nvPr/>
        </p:nvSpPr>
        <p:spPr>
          <a:xfrm>
            <a:off x="275967" y="848497"/>
            <a:ext cx="11640065" cy="5782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/>
              <a:t>Affranchir sa couleur longue en défense</a:t>
            </a:r>
          </a:p>
          <a:p>
            <a:pPr algn="l"/>
            <a:r>
              <a:rPr lang="fr-FR" dirty="0" smtClean="0"/>
              <a:t>	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3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pPr algn="l"/>
            <a:endParaRPr lang="fr-FR" dirty="0" smtClean="0">
              <a:solidFill>
                <a:srgbClr val="00B050"/>
              </a:solidFill>
            </a:endParaRPr>
          </a:p>
          <a:p>
            <a:pPr algn="l"/>
            <a:r>
              <a:rPr lang="fr-FR" dirty="0">
                <a:solidFill>
                  <a:srgbClr val="00B050"/>
                </a:solidFill>
              </a:rPr>
              <a:t>	</a:t>
            </a:r>
            <a:endParaRPr lang="fr-FR" b="1" dirty="0" smtClean="0"/>
          </a:p>
        </p:txBody>
      </p:sp>
      <p:sp>
        <p:nvSpPr>
          <p:cNvPr id="6" name="Rectangle à coins arrondis 5"/>
          <p:cNvSpPr/>
          <p:nvPr/>
        </p:nvSpPr>
        <p:spPr>
          <a:xfrm>
            <a:off x="371475" y="2863458"/>
            <a:ext cx="1711026" cy="14047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D V 8 5 4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8 2</a:t>
            </a:r>
            <a:br>
              <a:rPr lang="fr-FR" sz="2400" b="1" dirty="0" smtClean="0">
                <a:solidFill>
                  <a:schemeClr val="tx1"/>
                </a:solidFill>
              </a:rPr>
            </a:b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9 6 3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9 7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1899031" y="1519940"/>
            <a:ext cx="1631074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10 9 3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D 7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5 4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8 6 3 2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2160438" y="3006567"/>
            <a:ext cx="1108260" cy="1143615"/>
          </a:xfrm>
          <a:prstGeom prst="roundRect">
            <a:avLst/>
          </a:prstGeom>
          <a:ln w="381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bg1"/>
                </a:solidFill>
              </a:rPr>
              <a:t>N</a:t>
            </a:r>
          </a:p>
          <a:p>
            <a:pPr algn="ctr"/>
            <a:r>
              <a:rPr lang="fr-FR" sz="2400" b="1" dirty="0" smtClean="0">
                <a:solidFill>
                  <a:schemeClr val="bg1"/>
                </a:solidFill>
              </a:rPr>
              <a:t>O      E</a:t>
            </a:r>
          </a:p>
          <a:p>
            <a:pPr algn="ctr"/>
            <a:r>
              <a:rPr lang="fr-FR" sz="2400" b="1" dirty="0">
                <a:solidFill>
                  <a:schemeClr val="bg1"/>
                </a:solidFill>
              </a:rPr>
              <a:t>S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13" name="ZoneTexte 12"/>
          <p:cNvSpPr txBox="1"/>
          <p:nvPr/>
        </p:nvSpPr>
        <p:spPr>
          <a:xfrm>
            <a:off x="447675" y="1743075"/>
            <a:ext cx="13049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Contrat</a:t>
            </a:r>
          </a:p>
          <a:p>
            <a:pPr algn="ctr"/>
            <a:r>
              <a:rPr lang="fr-FR" sz="2400" dirty="0" smtClean="0"/>
              <a:t>3SA</a:t>
            </a:r>
            <a:endParaRPr lang="fr-FR" sz="2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5334000" y="1373743"/>
            <a:ext cx="633412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b="1" dirty="0" smtClean="0"/>
              <a:t>L’entame</a:t>
            </a:r>
          </a:p>
          <a:p>
            <a:r>
              <a:rPr lang="fr-FR" sz="2400" dirty="0" smtClean="0"/>
              <a:t>Ouest choisit d’entamer du 5 de Pique dans la couleur qui lui permet d’espérer réaliser des levées d’honneurs et de longueur.</a:t>
            </a:r>
          </a:p>
          <a:p>
            <a:r>
              <a:rPr lang="fr-FR" sz="2400" dirty="0" smtClean="0"/>
              <a:t>Il ne sait rien des huit cartes restantes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b="1" dirty="0" smtClean="0"/>
              <a:t>Le mort s’étale</a:t>
            </a:r>
          </a:p>
          <a:p>
            <a:r>
              <a:rPr lang="fr-FR" sz="2400" dirty="0" smtClean="0"/>
              <a:t>Ouest voit trois cartes à Pique et en déduit que cinq cartes se trouvent dans la main de son partenaire et dans celle du déclarant</a:t>
            </a:r>
            <a:endParaRPr lang="fr-FR" sz="2400" dirty="0"/>
          </a:p>
          <a:p>
            <a:endParaRPr lang="fr-FR" sz="2400" dirty="0"/>
          </a:p>
        </p:txBody>
      </p:sp>
      <p:sp>
        <p:nvSpPr>
          <p:cNvPr id="15" name="Ellipse 14"/>
          <p:cNvSpPr/>
          <p:nvPr/>
        </p:nvSpPr>
        <p:spPr>
          <a:xfrm>
            <a:off x="1496647" y="2900603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632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3" grpId="0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3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pPr algn="l"/>
            <a:endParaRPr lang="fr-FR" dirty="0" smtClean="0">
              <a:solidFill>
                <a:srgbClr val="00B050"/>
              </a:solidFill>
            </a:endParaRPr>
          </a:p>
          <a:p>
            <a:pPr algn="l"/>
            <a:r>
              <a:rPr lang="fr-FR" dirty="0">
                <a:solidFill>
                  <a:srgbClr val="00B050"/>
                </a:solidFill>
              </a:rPr>
              <a:t>	</a:t>
            </a:r>
            <a:endParaRPr lang="fr-FR" b="1" dirty="0" smtClean="0"/>
          </a:p>
        </p:txBody>
      </p:sp>
      <p:sp>
        <p:nvSpPr>
          <p:cNvPr id="6" name="Rectangle à coins arrondis 5"/>
          <p:cNvSpPr/>
          <p:nvPr/>
        </p:nvSpPr>
        <p:spPr>
          <a:xfrm>
            <a:off x="371475" y="2863458"/>
            <a:ext cx="1711026" cy="14047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D V 8 5 4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8 2</a:t>
            </a:r>
            <a:br>
              <a:rPr lang="fr-FR" sz="2400" b="1" dirty="0" smtClean="0">
                <a:solidFill>
                  <a:schemeClr val="tx1"/>
                </a:solidFill>
              </a:rPr>
            </a:b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9 6 3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9 7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346635" y="2875995"/>
            <a:ext cx="1854015" cy="14047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6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9 6 4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10 7 2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 D 10 5 4</a:t>
            </a:r>
            <a:endParaRPr lang="fr-FR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1899031" y="1519940"/>
            <a:ext cx="1631074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10 9 3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D 7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5 4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8 6 3 2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1892963" y="4236567"/>
            <a:ext cx="1643210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7 2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V 10 5 3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 D V 8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 V</a:t>
            </a:r>
            <a:endParaRPr lang="fr-FR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2160438" y="3006567"/>
            <a:ext cx="1108260" cy="1143615"/>
          </a:xfrm>
          <a:prstGeom prst="roundRect">
            <a:avLst/>
          </a:prstGeom>
          <a:ln w="381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bg1"/>
                </a:solidFill>
              </a:rPr>
              <a:t>N</a:t>
            </a:r>
          </a:p>
          <a:p>
            <a:pPr algn="ctr"/>
            <a:r>
              <a:rPr lang="fr-FR" sz="2400" b="1" dirty="0">
                <a:solidFill>
                  <a:schemeClr val="bg1"/>
                </a:solidFill>
              </a:rPr>
              <a:t>O      E</a:t>
            </a:r>
          </a:p>
          <a:p>
            <a:pPr algn="ctr"/>
            <a:r>
              <a:rPr lang="fr-FR" sz="2400" b="1" dirty="0">
                <a:solidFill>
                  <a:schemeClr val="bg1"/>
                </a:solidFill>
              </a:rPr>
              <a:t>S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13" name="ZoneTexte 12"/>
          <p:cNvSpPr txBox="1"/>
          <p:nvPr/>
        </p:nvSpPr>
        <p:spPr>
          <a:xfrm>
            <a:off x="447675" y="1743075"/>
            <a:ext cx="13049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Contrat</a:t>
            </a:r>
          </a:p>
          <a:p>
            <a:pPr algn="ctr"/>
            <a:r>
              <a:rPr lang="fr-FR" sz="2400" dirty="0" smtClean="0"/>
              <a:t>3SA</a:t>
            </a:r>
            <a:endParaRPr lang="fr-FR" sz="2400" dirty="0"/>
          </a:p>
        </p:txBody>
      </p:sp>
      <p:sp>
        <p:nvSpPr>
          <p:cNvPr id="15" name="Sous-titre 2"/>
          <p:cNvSpPr txBox="1">
            <a:spLocks/>
          </p:cNvSpPr>
          <p:nvPr/>
        </p:nvSpPr>
        <p:spPr>
          <a:xfrm>
            <a:off x="275967" y="848497"/>
            <a:ext cx="11640065" cy="5782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/>
              <a:t>Affranchir sa couleur longue en défense</a:t>
            </a:r>
          </a:p>
          <a:p>
            <a:pPr algn="l"/>
            <a:r>
              <a:rPr lang="fr-FR" dirty="0" smtClean="0"/>
              <a:t>	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1496647" y="2900603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2661191" y="1539354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à coins arrondis 19"/>
          <p:cNvSpPr/>
          <p:nvPr/>
        </p:nvSpPr>
        <p:spPr>
          <a:xfrm>
            <a:off x="1889496" y="4231303"/>
            <a:ext cx="1643210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7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V 10 5 </a:t>
            </a:r>
            <a:r>
              <a:rPr lang="fr-FR" sz="2400" b="1" dirty="0" smtClean="0">
                <a:solidFill>
                  <a:schemeClr val="tx1"/>
                </a:solidFill>
              </a:rPr>
              <a:t>3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 D V 8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 V</a:t>
            </a:r>
            <a:endParaRPr lang="fr-FR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769816" y="3272560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2782329" y="1904889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à coins arrondis 22"/>
          <p:cNvSpPr/>
          <p:nvPr/>
        </p:nvSpPr>
        <p:spPr>
          <a:xfrm>
            <a:off x="3346635" y="2875994"/>
            <a:ext cx="1854015" cy="14047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6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9 6 </a:t>
            </a:r>
            <a:r>
              <a:rPr lang="fr-FR" sz="2400" b="1" dirty="0" smtClean="0">
                <a:solidFill>
                  <a:schemeClr val="tx1"/>
                </a:solidFill>
              </a:rPr>
              <a:t>4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10 7 2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 D 10 5 4</a:t>
            </a:r>
            <a:endParaRPr lang="fr-FR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4" name="Ellipse 23"/>
          <p:cNvSpPr/>
          <p:nvPr/>
        </p:nvSpPr>
        <p:spPr>
          <a:xfrm>
            <a:off x="769816" y="2890948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/>
          <p:cNvSpPr/>
          <p:nvPr/>
        </p:nvSpPr>
        <p:spPr>
          <a:xfrm>
            <a:off x="2903467" y="1537558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à coins arrondis 26"/>
          <p:cNvSpPr/>
          <p:nvPr/>
        </p:nvSpPr>
        <p:spPr>
          <a:xfrm>
            <a:off x="3346154" y="2875994"/>
            <a:ext cx="1854015" cy="14047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6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9 6 </a:t>
            </a:r>
            <a:r>
              <a:rPr lang="fr-FR" sz="2400" b="1" dirty="0" smtClean="0">
                <a:solidFill>
                  <a:schemeClr val="tx1"/>
                </a:solidFill>
              </a:rPr>
              <a:t>4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10 7 2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 D 10 5 4</a:t>
            </a:r>
            <a:endParaRPr lang="fr-FR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1031931" y="2896257"/>
            <a:ext cx="242277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/>
          <p:nvPr/>
        </p:nvSpPr>
        <p:spPr>
          <a:xfrm>
            <a:off x="2324100" y="1537557"/>
            <a:ext cx="331460" cy="25589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à coins arrondis 29"/>
          <p:cNvSpPr/>
          <p:nvPr/>
        </p:nvSpPr>
        <p:spPr>
          <a:xfrm>
            <a:off x="3346154" y="2875994"/>
            <a:ext cx="1854015" cy="14047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6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9 6 </a:t>
            </a:r>
            <a:r>
              <a:rPr lang="fr-FR" sz="2400" b="1" dirty="0" smtClean="0">
                <a:solidFill>
                  <a:schemeClr val="tx1"/>
                </a:solidFill>
              </a:rPr>
              <a:t>4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10 7 2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 D 10 5 </a:t>
            </a:r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1886895" y="4230787"/>
            <a:ext cx="1643210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7</a:t>
            </a:r>
            <a:r>
              <a:rPr lang="fr-FR" sz="2400" b="1" dirty="0" smtClean="0">
                <a:solidFill>
                  <a:schemeClr val="tx1"/>
                </a:solidFill>
              </a:rPr>
              <a:t>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V 10 5 </a:t>
            </a:r>
            <a:r>
              <a:rPr lang="fr-FR" sz="2400" b="1" dirty="0" smtClean="0">
                <a:solidFill>
                  <a:schemeClr val="tx1"/>
                </a:solidFill>
              </a:rPr>
              <a:t>3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 D V 8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 V</a:t>
            </a:r>
            <a:endParaRPr lang="fr-FR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1886895" y="4233419"/>
            <a:ext cx="1643210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7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V 10 5 </a:t>
            </a:r>
            <a:r>
              <a:rPr lang="fr-FR" sz="2400" b="1" dirty="0" smtClean="0">
                <a:solidFill>
                  <a:schemeClr val="tx1"/>
                </a:solidFill>
              </a:rPr>
              <a:t>3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 D V 8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 V</a:t>
            </a:r>
            <a:endParaRPr lang="fr-FR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3346154" y="2875993"/>
            <a:ext cx="1854015" cy="14047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6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9 6 4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10 7 2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R D 10 5 4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1886895" y="4230271"/>
            <a:ext cx="1643210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7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V 10 5 3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D V 8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V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334000" y="1373743"/>
            <a:ext cx="633412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b="1" dirty="0" smtClean="0"/>
              <a:t>Au fil des levées</a:t>
            </a:r>
          </a:p>
          <a:p>
            <a:r>
              <a:rPr lang="fr-FR" sz="2400" dirty="0" smtClean="0"/>
              <a:t>Est fournit le Roi et Sud prend de l’As. La Dame et le Valet sont devenues des cartes </a:t>
            </a:r>
            <a:r>
              <a:rPr lang="fr-FR" sz="2400" dirty="0" smtClean="0"/>
              <a:t>maîtresses.</a:t>
            </a:r>
          </a:p>
          <a:p>
            <a:r>
              <a:rPr lang="fr-FR" sz="2400" dirty="0" smtClean="0"/>
              <a:t>Il </a:t>
            </a:r>
            <a:r>
              <a:rPr lang="fr-FR" sz="2400" dirty="0" smtClean="0"/>
              <a:t>reste donc trois cartes réparties entre la main de son partenaire et celle du déclarant.</a:t>
            </a:r>
          </a:p>
          <a:p>
            <a:r>
              <a:rPr lang="fr-FR" sz="2400" dirty="0" smtClean="0"/>
              <a:t>Ouest </a:t>
            </a:r>
            <a:r>
              <a:rPr lang="fr-FR" sz="2400" dirty="0" smtClean="0"/>
              <a:t>prend la main par l’As de </a:t>
            </a:r>
            <a:r>
              <a:rPr lang="fr-FR" sz="2400" dirty="0" smtClean="0"/>
              <a:t>Cœur.</a:t>
            </a:r>
          </a:p>
          <a:p>
            <a:r>
              <a:rPr lang="fr-FR" sz="2400" dirty="0" smtClean="0"/>
              <a:t>Il </a:t>
            </a:r>
            <a:r>
              <a:rPr lang="fr-FR" sz="2400" dirty="0" smtClean="0"/>
              <a:t>joue la Dame de Pique. Est et Sud fournissent. Il reste encore une carte  dans la main de Sud ou dans celle d’Est.</a:t>
            </a:r>
          </a:p>
          <a:p>
            <a:r>
              <a:rPr lang="fr-FR" sz="2400" dirty="0" smtClean="0"/>
              <a:t>Il tire le Valet de Pique pour le 10 du mort et le 7 du déclarant.</a:t>
            </a:r>
          </a:p>
          <a:p>
            <a:r>
              <a:rPr lang="fr-FR" sz="2400" dirty="0" smtClean="0"/>
              <a:t>Aucun joueur ne possède plus de cartes à Pique et Ouest joue le 8 puis le 4 pour encaisser la chute.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00811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7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1721</TotalTime>
  <Words>1769</Words>
  <Application>Microsoft Office PowerPoint</Application>
  <PresentationFormat>Grand écran</PresentationFormat>
  <Paragraphs>383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Segoe UI Semibold</vt:lpstr>
      <vt:lpstr>Thème Office</vt:lpstr>
      <vt:lpstr>Chapitre 4 - Leçon 3</vt:lpstr>
      <vt:lpstr>Chapitre 4 - Leçon 3</vt:lpstr>
      <vt:lpstr>Chapitre 4 - Leçon 3</vt:lpstr>
      <vt:lpstr>Chapitre 4 - Leçon 3</vt:lpstr>
      <vt:lpstr>Chapitre 4 - Leçon 3</vt:lpstr>
      <vt:lpstr>Chapitre 4 - Leçon 3</vt:lpstr>
      <vt:lpstr>Chapitre 4 - Leçon 3</vt:lpstr>
      <vt:lpstr>Chapitre 4 - Leçon 3</vt:lpstr>
      <vt:lpstr>Chapitre 4 - Leçon 3</vt:lpstr>
      <vt:lpstr>Chapitre 4 - Leçon 3</vt:lpstr>
      <vt:lpstr>Chapitre 4 - Leçon 3</vt:lpstr>
      <vt:lpstr>Chapitre 4 - Leçon 3</vt:lpstr>
      <vt:lpstr>Chapitre 4 - Leçon 3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132</cp:revision>
  <dcterms:created xsi:type="dcterms:W3CDTF">2018-10-04T06:59:00Z</dcterms:created>
  <dcterms:modified xsi:type="dcterms:W3CDTF">2021-03-08T20:26:17Z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